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0"/>
  </p:notesMasterIdLst>
  <p:sldIdLst>
    <p:sldId id="256" r:id="rId2"/>
    <p:sldId id="292" r:id="rId3"/>
    <p:sldId id="305" r:id="rId4"/>
    <p:sldId id="310" r:id="rId5"/>
    <p:sldId id="283" r:id="rId6"/>
    <p:sldId id="258" r:id="rId7"/>
    <p:sldId id="312" r:id="rId8"/>
    <p:sldId id="313" r:id="rId9"/>
    <p:sldId id="284" r:id="rId10"/>
    <p:sldId id="263" r:id="rId11"/>
    <p:sldId id="303" r:id="rId12"/>
    <p:sldId id="285" r:id="rId13"/>
    <p:sldId id="294" r:id="rId14"/>
    <p:sldId id="304" r:id="rId15"/>
    <p:sldId id="332" r:id="rId16"/>
    <p:sldId id="411" r:id="rId17"/>
    <p:sldId id="286" r:id="rId18"/>
    <p:sldId id="410" r:id="rId19"/>
    <p:sldId id="413" r:id="rId20"/>
    <p:sldId id="414" r:id="rId21"/>
    <p:sldId id="415" r:id="rId22"/>
    <p:sldId id="416" r:id="rId23"/>
    <p:sldId id="264" r:id="rId24"/>
    <p:sldId id="287" r:id="rId25"/>
    <p:sldId id="311" r:id="rId26"/>
    <p:sldId id="331" r:id="rId27"/>
    <p:sldId id="326" r:id="rId28"/>
    <p:sldId id="327" r:id="rId29"/>
    <p:sldId id="328" r:id="rId30"/>
    <p:sldId id="329" r:id="rId31"/>
    <p:sldId id="330" r:id="rId32"/>
    <p:sldId id="288" r:id="rId33"/>
    <p:sldId id="281" r:id="rId34"/>
    <p:sldId id="291" r:id="rId35"/>
    <p:sldId id="307" r:id="rId36"/>
    <p:sldId id="308" r:id="rId37"/>
    <p:sldId id="417" r:id="rId38"/>
    <p:sldId id="418" r:id="rId3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9084" autoAdjust="0"/>
  </p:normalViewPr>
  <p:slideViewPr>
    <p:cSldViewPr snapToGrid="0" snapToObjects="1">
      <p:cViewPr varScale="1">
        <p:scale>
          <a:sx n="50" d="100"/>
          <a:sy n="50" d="100"/>
        </p:scale>
        <p:origin x="39" y="11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EEAFBE-0D1E-FE45-A867-EC0711A09A3E}" type="datetimeFigureOut">
              <a:rPr kumimoji="1" lang="zh-CN" altLang="en-US" smtClean="0"/>
              <a:t>2021/3/24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4FFE36-62DA-BC44-9E30-F128D639E307}" type="slidenum">
              <a:rPr kumimoji="1" lang="zh-CN" altLang="en-US" smtClean="0"/>
              <a:t>‹#›</a:t>
            </a:fld>
            <a:endParaRPr kumimoji="1" lang="zh-CN" altLang="en-US"/>
          </a:p>
        </p:txBody>
      </p:sp>
    </p:spTree>
    <p:extLst>
      <p:ext uri="{BB962C8B-B14F-4D97-AF65-F5344CB8AC3E}">
        <p14:creationId xmlns:p14="http://schemas.microsoft.com/office/powerpoint/2010/main" val="12574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1</a:t>
            </a:fld>
            <a:endParaRPr kumimoji="1" lang="zh-CN" altLang="en-US"/>
          </a:p>
        </p:txBody>
      </p:sp>
    </p:spTree>
    <p:extLst>
      <p:ext uri="{BB962C8B-B14F-4D97-AF65-F5344CB8AC3E}">
        <p14:creationId xmlns:p14="http://schemas.microsoft.com/office/powerpoint/2010/main" val="32405884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18</a:t>
            </a:fld>
            <a:endParaRPr kumimoji="1" lang="zh-CN" altLang="en-US"/>
          </a:p>
        </p:txBody>
      </p:sp>
    </p:spTree>
    <p:extLst>
      <p:ext uri="{BB962C8B-B14F-4D97-AF65-F5344CB8AC3E}">
        <p14:creationId xmlns:p14="http://schemas.microsoft.com/office/powerpoint/2010/main" val="175774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19</a:t>
            </a:fld>
            <a:endParaRPr kumimoji="1" lang="zh-CN" altLang="en-US"/>
          </a:p>
        </p:txBody>
      </p:sp>
    </p:spTree>
    <p:extLst>
      <p:ext uri="{BB962C8B-B14F-4D97-AF65-F5344CB8AC3E}">
        <p14:creationId xmlns:p14="http://schemas.microsoft.com/office/powerpoint/2010/main" val="32521147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20</a:t>
            </a:fld>
            <a:endParaRPr kumimoji="1" lang="zh-CN" altLang="en-US"/>
          </a:p>
        </p:txBody>
      </p:sp>
    </p:spTree>
    <p:extLst>
      <p:ext uri="{BB962C8B-B14F-4D97-AF65-F5344CB8AC3E}">
        <p14:creationId xmlns:p14="http://schemas.microsoft.com/office/powerpoint/2010/main" val="3951080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21</a:t>
            </a:fld>
            <a:endParaRPr kumimoji="1" lang="zh-CN" altLang="en-US"/>
          </a:p>
        </p:txBody>
      </p:sp>
    </p:spTree>
    <p:extLst>
      <p:ext uri="{BB962C8B-B14F-4D97-AF65-F5344CB8AC3E}">
        <p14:creationId xmlns:p14="http://schemas.microsoft.com/office/powerpoint/2010/main" val="160492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22</a:t>
            </a:fld>
            <a:endParaRPr kumimoji="1" lang="zh-CN" altLang="en-US"/>
          </a:p>
        </p:txBody>
      </p:sp>
    </p:spTree>
    <p:extLst>
      <p:ext uri="{BB962C8B-B14F-4D97-AF65-F5344CB8AC3E}">
        <p14:creationId xmlns:p14="http://schemas.microsoft.com/office/powerpoint/2010/main" val="27369422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23</a:t>
            </a:fld>
            <a:endParaRPr kumimoji="1" lang="zh-CN" altLang="en-US"/>
          </a:p>
        </p:txBody>
      </p:sp>
    </p:spTree>
    <p:extLst>
      <p:ext uri="{BB962C8B-B14F-4D97-AF65-F5344CB8AC3E}">
        <p14:creationId xmlns:p14="http://schemas.microsoft.com/office/powerpoint/2010/main" val="509158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04FFE36-62DA-BC44-9E30-F128D639E307}" type="slidenum">
              <a:rPr kumimoji="1" lang="zh-CN" altLang="en-US" smtClean="0"/>
              <a:t>25</a:t>
            </a:fld>
            <a:endParaRPr kumimoji="1" lang="zh-CN" altLang="en-US"/>
          </a:p>
        </p:txBody>
      </p:sp>
    </p:spTree>
    <p:extLst>
      <p:ext uri="{BB962C8B-B14F-4D97-AF65-F5344CB8AC3E}">
        <p14:creationId xmlns:p14="http://schemas.microsoft.com/office/powerpoint/2010/main" val="37102590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04FFE36-62DA-BC44-9E30-F128D639E307}" type="slidenum">
              <a:rPr kumimoji="1" lang="zh-CN" altLang="en-US" smtClean="0"/>
              <a:t>26</a:t>
            </a:fld>
            <a:endParaRPr kumimoji="1" lang="zh-CN" altLang="en-US"/>
          </a:p>
        </p:txBody>
      </p:sp>
    </p:spTree>
    <p:extLst>
      <p:ext uri="{BB962C8B-B14F-4D97-AF65-F5344CB8AC3E}">
        <p14:creationId xmlns:p14="http://schemas.microsoft.com/office/powerpoint/2010/main" val="4195720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04FFE36-62DA-BC44-9E30-F128D639E307}" type="slidenum">
              <a:rPr kumimoji="1" lang="zh-CN" altLang="en-US" smtClean="0"/>
              <a:t>2</a:t>
            </a:fld>
            <a:endParaRPr kumimoji="1" lang="zh-CN" altLang="en-US"/>
          </a:p>
        </p:txBody>
      </p:sp>
    </p:spTree>
    <p:extLst>
      <p:ext uri="{BB962C8B-B14F-4D97-AF65-F5344CB8AC3E}">
        <p14:creationId xmlns:p14="http://schemas.microsoft.com/office/powerpoint/2010/main" val="1934083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Arial" panose="020B0604020202020204" pitchFamily="34" charset="0"/>
              </a:rPr>
              <a:t>CP0</a:t>
            </a:r>
            <a:r>
              <a:rPr lang="zh-CN" altLang="en-US" dirty="0"/>
              <a:t> </a:t>
            </a:r>
            <a:r>
              <a:rPr lang="zh-CN" altLang="en-US" sz="1800" dirty="0">
                <a:effectLst/>
                <a:latin typeface="simsun" panose="02010600030101010101" pitchFamily="2" charset="-122"/>
                <a:ea typeface="simsun" panose="02010600030101010101" pitchFamily="2" charset="-122"/>
              </a:rPr>
              <a:t>负责处理虚拟地址到物理地址的转换、异常控制系统、处理器的诊断功能、工作模式 </a:t>
            </a:r>
            <a:r>
              <a:rPr lang="en-US" altLang="zh-CN" sz="1800" dirty="0">
                <a:effectLst/>
                <a:latin typeface="simsun" panose="02010600030101010101" pitchFamily="2" charset="-122"/>
                <a:ea typeface="simsun" panose="02010600030101010101" pitchFamily="2" charset="-122"/>
              </a:rPr>
              <a:t>(</a:t>
            </a:r>
            <a:r>
              <a:rPr lang="zh-CN" altLang="en-US" sz="1800" dirty="0">
                <a:effectLst/>
                <a:latin typeface="simsun" panose="02010600030101010101" pitchFamily="2" charset="-122"/>
                <a:ea typeface="simsun" panose="02010600030101010101" pitchFamily="2" charset="-122"/>
              </a:rPr>
              <a:t>内核、用户和调试</a:t>
            </a:r>
            <a:r>
              <a:rPr lang="en-US" altLang="zh-CN" sz="1800" dirty="0">
                <a:effectLst/>
                <a:latin typeface="simsun" panose="02010600030101010101" pitchFamily="2" charset="-122"/>
                <a:ea typeface="simsun" panose="02010600030101010101" pitchFamily="2" charset="-122"/>
              </a:rPr>
              <a:t>)</a:t>
            </a:r>
            <a:r>
              <a:rPr lang="zh-CN" altLang="en-US" sz="1800" dirty="0">
                <a:effectLst/>
                <a:latin typeface="simsun" panose="02010600030101010101" pitchFamily="2" charset="-122"/>
                <a:ea typeface="simsun" panose="02010600030101010101" pitchFamily="2" charset="-122"/>
              </a:rPr>
              <a:t>以及允许或禁止中断。</a:t>
            </a:r>
            <a:endParaRPr lang="zh-CN" altLang="en-US" dirty="0"/>
          </a:p>
        </p:txBody>
      </p:sp>
      <p:sp>
        <p:nvSpPr>
          <p:cNvPr id="4" name="灯片编号占位符 3"/>
          <p:cNvSpPr>
            <a:spLocks noGrp="1"/>
          </p:cNvSpPr>
          <p:nvPr>
            <p:ph type="sldNum" sz="quarter" idx="5"/>
          </p:nvPr>
        </p:nvSpPr>
        <p:spPr/>
        <p:txBody>
          <a:bodyPr/>
          <a:lstStyle/>
          <a:p>
            <a:fld id="{204FFE36-62DA-BC44-9E30-F128D639E307}" type="slidenum">
              <a:rPr kumimoji="1" lang="zh-CN" altLang="en-US" smtClean="0"/>
              <a:t>4</a:t>
            </a:fld>
            <a:endParaRPr kumimoji="1" lang="zh-CN" altLang="en-US"/>
          </a:p>
        </p:txBody>
      </p:sp>
    </p:spTree>
    <p:extLst>
      <p:ext uri="{BB962C8B-B14F-4D97-AF65-F5344CB8AC3E}">
        <p14:creationId xmlns:p14="http://schemas.microsoft.com/office/powerpoint/2010/main" val="3538566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Cause: </a:t>
            </a:r>
            <a:r>
              <a:rPr lang="zh-CN" altLang="en-US" dirty="0"/>
              <a:t>在处理器异常发生时，这个寄存器标识出了异常的原因。其中，最重要的是从</a:t>
            </a:r>
            <a:r>
              <a:rPr lang="en-US" altLang="zh-CN" dirty="0"/>
              <a:t>Bit2</a:t>
            </a:r>
            <a:r>
              <a:rPr lang="zh-CN" altLang="en-US" dirty="0"/>
              <a:t>到</a:t>
            </a:r>
            <a:r>
              <a:rPr lang="en-US" altLang="zh-CN" dirty="0"/>
              <a:t>Bit6</a:t>
            </a:r>
            <a:r>
              <a:rPr lang="zh-CN" altLang="en-US" dirty="0"/>
              <a:t>，</a:t>
            </a:r>
            <a:r>
              <a:rPr lang="en-US" altLang="zh-CN" dirty="0"/>
              <a:t>5</a:t>
            </a:r>
            <a:r>
              <a:rPr lang="zh-CN" altLang="en-US" dirty="0"/>
              <a:t>个</a:t>
            </a:r>
            <a:r>
              <a:rPr lang="en-US" altLang="zh-CN" dirty="0"/>
              <a:t>Bit</a:t>
            </a:r>
            <a:r>
              <a:rPr lang="zh-CN" altLang="en-US" dirty="0"/>
              <a:t>的</a:t>
            </a:r>
            <a:r>
              <a:rPr lang="en-US" altLang="zh-CN" dirty="0" err="1"/>
              <a:t>Excetion</a:t>
            </a:r>
            <a:r>
              <a:rPr lang="en-US" altLang="zh-CN" dirty="0"/>
              <a:t> Code</a:t>
            </a:r>
            <a:r>
              <a:rPr lang="zh-CN" altLang="en-US" dirty="0"/>
              <a:t>位。它们标识出了引起异常的原因。</a:t>
            </a:r>
            <a:endParaRPr lang="en-US" altLang="zh-CN" dirty="0"/>
          </a:p>
          <a:p>
            <a:r>
              <a:rPr lang="en-US" altLang="zh-CN" dirty="0"/>
              <a:t>EPC: </a:t>
            </a:r>
            <a:r>
              <a:rPr lang="zh-CN" altLang="en-US" dirty="0"/>
              <a:t>这个寄存器的作用很简单，就是保存异常发生时的指令地址。从这个地方可以找到异常发生的指令</a:t>
            </a:r>
            <a:endParaRPr lang="en-US" altLang="zh-CN" dirty="0"/>
          </a:p>
          <a:p>
            <a:r>
              <a:rPr lang="en-US" altLang="zh-CN" dirty="0"/>
              <a:t>HI</a:t>
            </a:r>
            <a:r>
              <a:rPr lang="zh-CN" altLang="en-US" dirty="0"/>
              <a:t>和</a:t>
            </a:r>
            <a:r>
              <a:rPr lang="en-US" altLang="zh-CN" dirty="0"/>
              <a:t>LO</a:t>
            </a:r>
            <a:r>
              <a:rPr lang="zh-CN" altLang="en-US" dirty="0"/>
              <a:t>用于访问乘法器</a:t>
            </a:r>
            <a:r>
              <a:rPr lang="en-US" altLang="zh-CN" dirty="0"/>
              <a:t>/</a:t>
            </a:r>
            <a:r>
              <a:rPr lang="zh-CN" altLang="en-US" dirty="0"/>
              <a:t>除法器结果，由</a:t>
            </a:r>
            <a:r>
              <a:rPr lang="en-US" altLang="zh-CN" dirty="0" err="1"/>
              <a:t>mfhi</a:t>
            </a:r>
            <a:r>
              <a:rPr lang="zh-CN" altLang="en-US" dirty="0"/>
              <a:t>（从高位移动）和</a:t>
            </a:r>
            <a:r>
              <a:rPr lang="en-US" altLang="zh-CN" dirty="0" err="1"/>
              <a:t>mflo</a:t>
            </a:r>
            <a:r>
              <a:rPr lang="zh-CN" altLang="en-US" dirty="0"/>
              <a:t>命令访问。</a:t>
            </a:r>
          </a:p>
        </p:txBody>
      </p:sp>
      <p:sp>
        <p:nvSpPr>
          <p:cNvPr id="4" name="灯片编号占位符 3"/>
          <p:cNvSpPr>
            <a:spLocks noGrp="1"/>
          </p:cNvSpPr>
          <p:nvPr>
            <p:ph type="sldNum" sz="quarter" idx="5"/>
          </p:nvPr>
        </p:nvSpPr>
        <p:spPr/>
        <p:txBody>
          <a:bodyPr/>
          <a:lstStyle/>
          <a:p>
            <a:fld id="{204FFE36-62DA-BC44-9E30-F128D639E307}" type="slidenum">
              <a:rPr kumimoji="1" lang="zh-CN" altLang="en-US" smtClean="0"/>
              <a:t>6</a:t>
            </a:fld>
            <a:endParaRPr kumimoji="1" lang="zh-CN" altLang="en-US"/>
          </a:p>
        </p:txBody>
      </p:sp>
    </p:spTree>
    <p:extLst>
      <p:ext uri="{BB962C8B-B14F-4D97-AF65-F5344CB8AC3E}">
        <p14:creationId xmlns:p14="http://schemas.microsoft.com/office/powerpoint/2010/main" val="31920216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8</a:t>
            </a:fld>
            <a:endParaRPr kumimoji="1" lang="zh-CN" altLang="en-US"/>
          </a:p>
        </p:txBody>
      </p:sp>
    </p:spTree>
    <p:extLst>
      <p:ext uri="{BB962C8B-B14F-4D97-AF65-F5344CB8AC3E}">
        <p14:creationId xmlns:p14="http://schemas.microsoft.com/office/powerpoint/2010/main" val="54279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10</a:t>
            </a:fld>
            <a:endParaRPr kumimoji="1" lang="zh-CN" altLang="en-US"/>
          </a:p>
        </p:txBody>
      </p:sp>
    </p:spTree>
    <p:extLst>
      <p:ext uri="{BB962C8B-B14F-4D97-AF65-F5344CB8AC3E}">
        <p14:creationId xmlns:p14="http://schemas.microsoft.com/office/powerpoint/2010/main" val="3786299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11</a:t>
            </a:fld>
            <a:endParaRPr kumimoji="1" lang="zh-CN" altLang="en-US"/>
          </a:p>
        </p:txBody>
      </p:sp>
    </p:spTree>
    <p:extLst>
      <p:ext uri="{BB962C8B-B14F-4D97-AF65-F5344CB8AC3E}">
        <p14:creationId xmlns:p14="http://schemas.microsoft.com/office/powerpoint/2010/main" val="3958778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13</a:t>
            </a:fld>
            <a:endParaRPr kumimoji="1" lang="zh-CN" altLang="en-US"/>
          </a:p>
        </p:txBody>
      </p:sp>
    </p:spTree>
    <p:extLst>
      <p:ext uri="{BB962C8B-B14F-4D97-AF65-F5344CB8AC3E}">
        <p14:creationId xmlns:p14="http://schemas.microsoft.com/office/powerpoint/2010/main" val="2951651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1E94BD-9D2F-FE4C-AA21-200C9CA331AD}" type="slidenum">
              <a:rPr kumimoji="1" lang="zh-CN" altLang="en-US" smtClean="0"/>
              <a:t>15</a:t>
            </a:fld>
            <a:endParaRPr kumimoji="1" lang="zh-CN" altLang="en-US"/>
          </a:p>
        </p:txBody>
      </p:sp>
    </p:spTree>
    <p:extLst>
      <p:ext uri="{BB962C8B-B14F-4D97-AF65-F5344CB8AC3E}">
        <p14:creationId xmlns:p14="http://schemas.microsoft.com/office/powerpoint/2010/main" val="2711709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81DA67-D0B4-E14F-B366-19E85D84EEF2}"/>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0AF129D4-5B6F-2E40-AC82-EF6F0A7C1E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FE6CC827-786B-5C4A-B42D-409BD6155FEA}"/>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5" name="页脚占位符 4">
            <a:extLst>
              <a:ext uri="{FF2B5EF4-FFF2-40B4-BE49-F238E27FC236}">
                <a16:creationId xmlns:a16="http://schemas.microsoft.com/office/drawing/2014/main" id="{F6A448A9-3DB0-F048-A5A9-E28DBAB04CCA}"/>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91E2AEA9-9FD4-A542-8ACB-5A047DCB3B77}"/>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458223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3C200F-163B-D648-B5A6-D12CC66D662B}"/>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19590D86-C65F-1140-9F72-4B94F4A0F47C}"/>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AAD4248A-B528-AC48-AD7F-5077A6EEBC0F}"/>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5" name="页脚占位符 4">
            <a:extLst>
              <a:ext uri="{FF2B5EF4-FFF2-40B4-BE49-F238E27FC236}">
                <a16:creationId xmlns:a16="http://schemas.microsoft.com/office/drawing/2014/main" id="{6EA46AB9-97D1-FF4D-90FD-AF3747FF3DA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6291D21-EBB7-4141-A5BF-675A1B76C736}"/>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3850851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FB07C81-D51B-7441-81BB-10E3C9837F67}"/>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0866F74B-2F50-2141-BDCF-34F1906346F1}"/>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218B5C7-A628-0D46-979A-F7865122381E}"/>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5" name="页脚占位符 4">
            <a:extLst>
              <a:ext uri="{FF2B5EF4-FFF2-40B4-BE49-F238E27FC236}">
                <a16:creationId xmlns:a16="http://schemas.microsoft.com/office/drawing/2014/main" id="{40615C38-C887-5045-93A2-A4EE0E1DA516}"/>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3600FA0A-7C75-DE44-AB0A-C403BBD63599}"/>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3712798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27681A-E77D-B644-AC0D-78045040DCA0}"/>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5A78DFB8-F955-A645-A30E-91464C2A9E7E}"/>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C469A67E-723A-A642-BCF2-42E690C7DCA6}"/>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5" name="页脚占位符 4">
            <a:extLst>
              <a:ext uri="{FF2B5EF4-FFF2-40B4-BE49-F238E27FC236}">
                <a16:creationId xmlns:a16="http://schemas.microsoft.com/office/drawing/2014/main" id="{BC2F411D-48C9-5E41-BF4A-BA8B7E0BFD06}"/>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D12CF8DD-127E-7F4C-9AB7-82BA10B1EC76}"/>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1543756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106699-B39D-0B4A-8A2B-E46BAE732C66}"/>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2E1077F9-D70A-334A-8EDB-0F784D8421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E897697F-4140-F249-8168-0922D7860254}"/>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5" name="页脚占位符 4">
            <a:extLst>
              <a:ext uri="{FF2B5EF4-FFF2-40B4-BE49-F238E27FC236}">
                <a16:creationId xmlns:a16="http://schemas.microsoft.com/office/drawing/2014/main" id="{42593744-9FB6-4647-938A-178C4DB0DAA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952EC33C-9854-D345-BC61-750E097A5F42}"/>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3934858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7797E8-BBDF-C240-82AD-E9DBC7C8E24A}"/>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E7FAAAE2-A738-2D4E-A8A0-5409202A2F1F}"/>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D8AAEC17-FCDE-3041-9C9B-DAE9953198F3}"/>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A5641E1F-3AE5-FB4E-AAED-29C1F3AD9475}"/>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6" name="页脚占位符 5">
            <a:extLst>
              <a:ext uri="{FF2B5EF4-FFF2-40B4-BE49-F238E27FC236}">
                <a16:creationId xmlns:a16="http://schemas.microsoft.com/office/drawing/2014/main" id="{3C2DC7D9-606D-B041-8B1E-9AB9ADA3F58F}"/>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C77E7CAA-B1C8-9249-ADD9-29CF7907D504}"/>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1850556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A36F55-9F96-BC42-B62F-56763816DAEC}"/>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A66A1E34-5D99-5A40-9EC9-FF4B5C1487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406A40C9-136F-5F4F-BFB0-9A52CCDC4B94}"/>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D84EFDF8-9462-BE48-B5E6-FFCA7E386E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CCD26866-268A-9B4D-96BF-34FA11B01DC4}"/>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A46F22AB-60AE-494C-84F4-04E0FB14DBAF}"/>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8" name="页脚占位符 7">
            <a:extLst>
              <a:ext uri="{FF2B5EF4-FFF2-40B4-BE49-F238E27FC236}">
                <a16:creationId xmlns:a16="http://schemas.microsoft.com/office/drawing/2014/main" id="{7EABE7E9-A347-F246-808D-465E13B61D14}"/>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F555067C-B642-6F4D-8135-A5A928543D5B}"/>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525079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E74EBA-AA7E-104B-B451-ABF1B33B0C92}"/>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C1C3D591-5E0D-D146-A5A3-F7472DDF707A}"/>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4" name="页脚占位符 3">
            <a:extLst>
              <a:ext uri="{FF2B5EF4-FFF2-40B4-BE49-F238E27FC236}">
                <a16:creationId xmlns:a16="http://schemas.microsoft.com/office/drawing/2014/main" id="{7AE4B76D-5EE1-204E-9ED3-201B009EB83F}"/>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B2B5DCD4-8133-AB41-A6DF-FA8977914ADE}"/>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3224492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D473105-AE85-8A41-97AC-C5CF6EE0D89E}"/>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3" name="页脚占位符 2">
            <a:extLst>
              <a:ext uri="{FF2B5EF4-FFF2-40B4-BE49-F238E27FC236}">
                <a16:creationId xmlns:a16="http://schemas.microsoft.com/office/drawing/2014/main" id="{92509C26-E42E-DA49-9AAE-8C9633347AAB}"/>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6C934F9D-58EB-7644-9AEC-C071D1324C9C}"/>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4270273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7FAD52-AAB9-7E40-BDF4-7FC992A93793}"/>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F353B19E-1B1D-8F4D-96BD-BFFFF26ACD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5AF5B272-6A40-D743-A4F8-26D0F11D5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B96DC793-F0A2-874E-AC5E-03571463B20C}"/>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6" name="页脚占位符 5">
            <a:extLst>
              <a:ext uri="{FF2B5EF4-FFF2-40B4-BE49-F238E27FC236}">
                <a16:creationId xmlns:a16="http://schemas.microsoft.com/office/drawing/2014/main" id="{DACE2621-C4D6-5043-BF17-2A9BBA62F8E5}"/>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97A6397B-E7E0-5941-8D87-17936D7A4850}"/>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25785597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7F7283-B973-7F42-95F0-A8CED83BC563}"/>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78583D06-7578-2043-98F1-5C95B0246F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67749EE0-BA0E-0646-AE79-1EFF404CEB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944D1262-E9AD-E148-BC7E-D38BDAAF2314}"/>
              </a:ext>
            </a:extLst>
          </p:cNvPr>
          <p:cNvSpPr>
            <a:spLocks noGrp="1"/>
          </p:cNvSpPr>
          <p:nvPr>
            <p:ph type="dt" sz="half" idx="10"/>
          </p:nvPr>
        </p:nvSpPr>
        <p:spPr/>
        <p:txBody>
          <a:bodyPr/>
          <a:lstStyle/>
          <a:p>
            <a:fld id="{B2ACC379-781B-7F4B-B68A-9BC433DA633B}" type="datetimeFigureOut">
              <a:rPr kumimoji="1" lang="zh-CN" altLang="en-US" smtClean="0"/>
              <a:t>2021/3/24</a:t>
            </a:fld>
            <a:endParaRPr kumimoji="1" lang="zh-CN" altLang="en-US"/>
          </a:p>
        </p:txBody>
      </p:sp>
      <p:sp>
        <p:nvSpPr>
          <p:cNvPr id="6" name="页脚占位符 5">
            <a:extLst>
              <a:ext uri="{FF2B5EF4-FFF2-40B4-BE49-F238E27FC236}">
                <a16:creationId xmlns:a16="http://schemas.microsoft.com/office/drawing/2014/main" id="{54D69BE5-4621-4A41-A6D8-8E7894B6F84E}"/>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A5228505-1FEE-E246-BC59-36EE1AC15A1F}"/>
              </a:ext>
            </a:extLst>
          </p:cNvPr>
          <p:cNvSpPr>
            <a:spLocks noGrp="1"/>
          </p:cNvSpPr>
          <p:nvPr>
            <p:ph type="sldNum" sz="quarter" idx="12"/>
          </p:nvPr>
        </p:nvSpPr>
        <p:spPr/>
        <p:txBody>
          <a:body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325814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5C7F542-CF1A-024A-B4D3-22547208BF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C2E19FC1-EDB6-7840-8A88-C981004E2B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FADE25D4-C73B-2449-927F-9DD6771D06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ACC379-781B-7F4B-B68A-9BC433DA633B}" type="datetimeFigureOut">
              <a:rPr kumimoji="1" lang="zh-CN" altLang="en-US" smtClean="0"/>
              <a:t>2021/3/24</a:t>
            </a:fld>
            <a:endParaRPr kumimoji="1" lang="zh-CN" altLang="en-US"/>
          </a:p>
        </p:txBody>
      </p:sp>
      <p:sp>
        <p:nvSpPr>
          <p:cNvPr id="5" name="页脚占位符 4">
            <a:extLst>
              <a:ext uri="{FF2B5EF4-FFF2-40B4-BE49-F238E27FC236}">
                <a16:creationId xmlns:a16="http://schemas.microsoft.com/office/drawing/2014/main" id="{B6E38CFE-61F3-F140-91C1-DF1C3DFEC2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5C5F32E4-916F-7846-B60F-1FB5B1EEDC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185B35-1CF1-8147-97C9-A54A2D8F6702}" type="slidenum">
              <a:rPr kumimoji="1" lang="zh-CN" altLang="en-US" smtClean="0"/>
              <a:t>‹#›</a:t>
            </a:fld>
            <a:endParaRPr kumimoji="1" lang="zh-CN" altLang="en-US"/>
          </a:p>
        </p:txBody>
      </p:sp>
    </p:spTree>
    <p:extLst>
      <p:ext uri="{BB962C8B-B14F-4D97-AF65-F5344CB8AC3E}">
        <p14:creationId xmlns:p14="http://schemas.microsoft.com/office/powerpoint/2010/main" val="31461309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 Target="slide8.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slide" Target="slide35.xml"/><Relationship Id="rId4" Type="http://schemas.openxmlformats.org/officeDocument/2006/relationships/slide" Target="slide25.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slide" Target="slide38.xml"/><Relationship Id="rId4" Type="http://schemas.openxmlformats.org/officeDocument/2006/relationships/slide" Target="slide3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E5A763-D627-1B49-96A6-FB2398D0B8F2}"/>
              </a:ext>
            </a:extLst>
          </p:cNvPr>
          <p:cNvSpPr>
            <a:spLocks noGrp="1"/>
          </p:cNvSpPr>
          <p:nvPr>
            <p:ph type="ctrTitle"/>
          </p:nvPr>
        </p:nvSpPr>
        <p:spPr>
          <a:xfrm>
            <a:off x="1524000" y="742352"/>
            <a:ext cx="9144000" cy="2387600"/>
          </a:xfrm>
        </p:spPr>
        <p:txBody>
          <a:bodyPr>
            <a:normAutofit/>
          </a:bodyPr>
          <a:lstStyle/>
          <a:p>
            <a:r>
              <a:rPr kumimoji="1" lang="zh-CN" altLang="en-US" sz="4800" dirty="0">
                <a:latin typeface="SimHei" panose="02010609060101010101" pitchFamily="49" charset="-122"/>
                <a:ea typeface="SimHei" panose="02010609060101010101" pitchFamily="49" charset="-122"/>
              </a:rPr>
              <a:t>基于</a:t>
            </a:r>
            <a:r>
              <a:rPr kumimoji="1" lang="en-US" altLang="zh-CN" sz="4800" dirty="0">
                <a:latin typeface="SimHei" panose="02010609060101010101" pitchFamily="49" charset="-122"/>
                <a:ea typeface="SimHei" panose="02010609060101010101" pitchFamily="49" charset="-122"/>
              </a:rPr>
              <a:t>MIPS32</a:t>
            </a:r>
            <a:r>
              <a:rPr kumimoji="1" lang="zh-CN" altLang="en-US" sz="4800" dirty="0">
                <a:latin typeface="SimHei" panose="02010609060101010101" pitchFamily="49" charset="-122"/>
                <a:ea typeface="SimHei" panose="02010609060101010101" pitchFamily="49" charset="-122"/>
              </a:rPr>
              <a:t>的指令系统分析</a:t>
            </a:r>
          </a:p>
        </p:txBody>
      </p:sp>
      <p:sp>
        <p:nvSpPr>
          <p:cNvPr id="3" name="副标题 2">
            <a:extLst>
              <a:ext uri="{FF2B5EF4-FFF2-40B4-BE49-F238E27FC236}">
                <a16:creationId xmlns:a16="http://schemas.microsoft.com/office/drawing/2014/main" id="{B04D4355-51F3-0948-AD34-6B28AA8C5CAB}"/>
              </a:ext>
            </a:extLst>
          </p:cNvPr>
          <p:cNvSpPr>
            <a:spLocks noGrp="1"/>
          </p:cNvSpPr>
          <p:nvPr>
            <p:ph type="subTitle" idx="1"/>
          </p:nvPr>
        </p:nvSpPr>
        <p:spPr>
          <a:xfrm>
            <a:off x="1524000" y="3925496"/>
            <a:ext cx="9144000" cy="1655762"/>
          </a:xfrm>
        </p:spPr>
        <p:txBody>
          <a:bodyPr>
            <a:normAutofit/>
          </a:bodyPr>
          <a:lstStyle/>
          <a:p>
            <a:r>
              <a:rPr kumimoji="1" lang="zh-CN" altLang="en-US" dirty="0">
                <a:latin typeface="SimHei" panose="02010609060101010101" pitchFamily="49" charset="-122"/>
                <a:ea typeface="SimHei" panose="02010609060101010101" pitchFamily="49" charset="-122"/>
              </a:rPr>
              <a:t>汇报人：卢昊飞、时屿轩、任陈龙</a:t>
            </a:r>
            <a:endParaRPr kumimoji="1" lang="en-US" altLang="zh-CN" dirty="0">
              <a:latin typeface="SimHei" panose="02010609060101010101" pitchFamily="49" charset="-122"/>
              <a:ea typeface="SimHei" panose="02010609060101010101" pitchFamily="49" charset="-122"/>
            </a:endParaRPr>
          </a:p>
          <a:p>
            <a:endParaRPr kumimoji="1" lang="en-US" altLang="zh-CN" sz="2000" dirty="0">
              <a:latin typeface="SimHei" panose="02010609060101010101" pitchFamily="49" charset="-122"/>
              <a:ea typeface="SimHei" panose="02010609060101010101" pitchFamily="49" charset="-122"/>
            </a:endParaRPr>
          </a:p>
          <a:p>
            <a:r>
              <a:rPr kumimoji="1" lang="zh-CN" altLang="en-US" sz="2000" dirty="0">
                <a:latin typeface="SimHei" panose="02010609060101010101" pitchFamily="49" charset="-122"/>
                <a:ea typeface="SimHei" panose="02010609060101010101" pitchFamily="49" charset="-122"/>
              </a:rPr>
              <a:t>研讨成员：卢昊飞、时屿轩、任陈龙、唐煜昊、张靖怡、彭昱森、</a:t>
            </a:r>
            <a:endParaRPr kumimoji="1" lang="en-US" altLang="zh-CN" sz="2000" dirty="0">
              <a:latin typeface="SimHei" panose="02010609060101010101" pitchFamily="49" charset="-122"/>
              <a:ea typeface="SimHei" panose="02010609060101010101" pitchFamily="49" charset="-122"/>
            </a:endParaRPr>
          </a:p>
          <a:p>
            <a:r>
              <a:rPr kumimoji="1" lang="zh-CN" altLang="en-US" sz="2000" dirty="0">
                <a:latin typeface="SimHei" panose="02010609060101010101" pitchFamily="49" charset="-122"/>
                <a:ea typeface="SimHei" panose="02010609060101010101" pitchFamily="49" charset="-122"/>
              </a:rPr>
              <a:t>曹邹颖、宗琦薇、彭博欣、于跃</a:t>
            </a:r>
            <a:endParaRPr kumimoji="1" lang="en-US" altLang="zh-CN" sz="2000" dirty="0">
              <a:latin typeface="SimHei" panose="02010609060101010101" pitchFamily="49" charset="-122"/>
              <a:ea typeface="SimHei" panose="02010609060101010101" pitchFamily="49" charset="-122"/>
            </a:endParaRPr>
          </a:p>
        </p:txBody>
      </p:sp>
      <p:sp>
        <p:nvSpPr>
          <p:cNvPr id="4" name="灯片编号占位符 3">
            <a:extLst>
              <a:ext uri="{FF2B5EF4-FFF2-40B4-BE49-F238E27FC236}">
                <a16:creationId xmlns:a16="http://schemas.microsoft.com/office/drawing/2014/main" id="{B99220D3-43CA-8247-982B-620DC51A7C42}"/>
              </a:ext>
            </a:extLst>
          </p:cNvPr>
          <p:cNvSpPr>
            <a:spLocks noGrp="1"/>
          </p:cNvSpPr>
          <p:nvPr>
            <p:ph type="sldNum" sz="quarter" idx="12"/>
          </p:nvPr>
        </p:nvSpPr>
        <p:spPr/>
        <p:txBody>
          <a:bodyPr/>
          <a:lstStyle/>
          <a:p>
            <a:fld id="{46ED3DFB-D36D-4541-BF03-E732CAA7FA92}" type="slidenum">
              <a:rPr kumimoji="1" lang="zh-CN" altLang="en-US" smtClean="0"/>
              <a:t>1</a:t>
            </a:fld>
            <a:endParaRPr kumimoji="1" lang="zh-CN" altLang="en-US"/>
          </a:p>
        </p:txBody>
      </p:sp>
      <p:cxnSp>
        <p:nvCxnSpPr>
          <p:cNvPr id="5" name="直线连接符 4">
            <a:extLst>
              <a:ext uri="{FF2B5EF4-FFF2-40B4-BE49-F238E27FC236}">
                <a16:creationId xmlns:a16="http://schemas.microsoft.com/office/drawing/2014/main" id="{11087BCF-220F-4346-A1E6-3C485296E5BD}"/>
              </a:ext>
            </a:extLst>
          </p:cNvPr>
          <p:cNvCxnSpPr/>
          <p:nvPr/>
        </p:nvCxnSpPr>
        <p:spPr>
          <a:xfrm>
            <a:off x="658332" y="3372883"/>
            <a:ext cx="10827834" cy="0"/>
          </a:xfrm>
          <a:prstGeom prst="line">
            <a:avLst/>
          </a:prstGeom>
          <a:ln w="38100"/>
        </p:spPr>
        <p:style>
          <a:lnRef idx="1">
            <a:schemeClr val="dk1"/>
          </a:lnRef>
          <a:fillRef idx="0">
            <a:schemeClr val="dk1"/>
          </a:fillRef>
          <a:effectRef idx="0">
            <a:schemeClr val="dk1"/>
          </a:effectRef>
          <a:fontRef idx="minor">
            <a:schemeClr val="tx1"/>
          </a:fontRef>
        </p:style>
      </p:cxnSp>
      <p:pic>
        <p:nvPicPr>
          <p:cNvPr id="8" name="图片 7">
            <a:extLst>
              <a:ext uri="{FF2B5EF4-FFF2-40B4-BE49-F238E27FC236}">
                <a16:creationId xmlns:a16="http://schemas.microsoft.com/office/drawing/2014/main" id="{1F513F1B-512E-7141-8BA7-CB8F0C8EB159}"/>
              </a:ext>
            </a:extLst>
          </p:cNvPr>
          <p:cNvPicPr>
            <a:picLocks noChangeAspect="1"/>
          </p:cNvPicPr>
          <p:nvPr/>
        </p:nvPicPr>
        <p:blipFill>
          <a:blip r:embed="rId3"/>
          <a:stretch>
            <a:fillRect/>
          </a:stretch>
        </p:blipFill>
        <p:spPr>
          <a:xfrm>
            <a:off x="0" y="138460"/>
            <a:ext cx="3313732" cy="1049071"/>
          </a:xfrm>
          <a:prstGeom prst="rect">
            <a:avLst/>
          </a:prstGeom>
        </p:spPr>
      </p:pic>
    </p:spTree>
    <p:extLst>
      <p:ext uri="{BB962C8B-B14F-4D97-AF65-F5344CB8AC3E}">
        <p14:creationId xmlns:p14="http://schemas.microsoft.com/office/powerpoint/2010/main" val="3180532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822921-0683-6340-88D8-D9C3C9DADEC2}"/>
              </a:ext>
            </a:extLst>
          </p:cNvPr>
          <p:cNvSpPr>
            <a:spLocks noGrp="1"/>
          </p:cNvSpPr>
          <p:nvPr>
            <p:ph type="title"/>
          </p:nvPr>
        </p:nvSpPr>
        <p:spPr>
          <a:xfrm>
            <a:off x="838200" y="365125"/>
            <a:ext cx="10515600" cy="732155"/>
          </a:xfrm>
        </p:spPr>
        <p:txBody>
          <a:bodyPr>
            <a:normAutofit/>
          </a:bodyPr>
          <a:lstStyle/>
          <a:p>
            <a:pPr algn="ctr"/>
            <a:r>
              <a:rPr lang="zh-CN" altLang="en-US" sz="2400" dirty="0">
                <a:latin typeface="Times New Roman" panose="02020603050405020304" pitchFamily="18" charset="0"/>
                <a:ea typeface="黑体" panose="02010609060101010101" pitchFamily="49" charset="-122"/>
                <a:cs typeface="Times New Roman" panose="02020603050405020304" pitchFamily="18" charset="0"/>
              </a:rPr>
              <a:t>指令集架构及特点</a:t>
            </a:r>
            <a:endParaRPr kumimoji="1" lang="zh-CN" altLang="en-US" sz="2400" dirty="0">
              <a:latin typeface="Arial" panose="020B0604020202020204" pitchFamily="34" charset="0"/>
              <a:ea typeface="SimHei" panose="02010609060101010101" pitchFamily="49" charset="-122"/>
              <a:cs typeface="Arial" panose="020B0604020202020204" pitchFamily="34" charset="0"/>
            </a:endParaRPr>
          </a:p>
        </p:txBody>
      </p:sp>
      <p:sp>
        <p:nvSpPr>
          <p:cNvPr id="11" name="灯片编号占位符 10">
            <a:extLst>
              <a:ext uri="{FF2B5EF4-FFF2-40B4-BE49-F238E27FC236}">
                <a16:creationId xmlns:a16="http://schemas.microsoft.com/office/drawing/2014/main" id="{27D709CE-78E8-AB49-BD56-6C82D8F6653F}"/>
              </a:ext>
            </a:extLst>
          </p:cNvPr>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SimHei" panose="02010609060101010101" pitchFamily="49" charset="-122"/>
                <a:cs typeface="Arial" panose="020B0604020202020204" pitchFamily="34" charset="0"/>
              </a:rPr>
              <a:t>10</a:t>
            </a:fld>
            <a:endParaRPr kumimoji="1" lang="zh-CN" altLang="en-US">
              <a:latin typeface="Arial" panose="020B0604020202020204" pitchFamily="34" charset="0"/>
              <a:ea typeface="SimHei" panose="02010609060101010101" pitchFamily="49" charset="-122"/>
              <a:cs typeface="Arial" panose="020B0604020202020204" pitchFamily="34" charset="0"/>
            </a:endParaRPr>
          </a:p>
        </p:txBody>
      </p:sp>
      <p:cxnSp>
        <p:nvCxnSpPr>
          <p:cNvPr id="32" name="直线连接符 31">
            <a:extLst>
              <a:ext uri="{FF2B5EF4-FFF2-40B4-BE49-F238E27FC236}">
                <a16:creationId xmlns:a16="http://schemas.microsoft.com/office/drawing/2014/main" id="{7533DE7B-EB99-FE46-858C-3C8DACBA0330}"/>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6" name="文本框 5">
            <a:extLst>
              <a:ext uri="{FF2B5EF4-FFF2-40B4-BE49-F238E27FC236}">
                <a16:creationId xmlns:a16="http://schemas.microsoft.com/office/drawing/2014/main" id="{093E7D56-22B2-9343-9D21-A5FD0BE84F9B}"/>
              </a:ext>
            </a:extLst>
          </p:cNvPr>
          <p:cNvSpPr txBox="1"/>
          <p:nvPr/>
        </p:nvSpPr>
        <p:spPr>
          <a:xfrm>
            <a:off x="1151906" y="1662545"/>
            <a:ext cx="184731" cy="369332"/>
          </a:xfrm>
          <a:prstGeom prst="rect">
            <a:avLst/>
          </a:prstGeom>
          <a:noFill/>
        </p:spPr>
        <p:txBody>
          <a:bodyPr wrap="none" rtlCol="0">
            <a:spAutoFit/>
          </a:bodyPr>
          <a:lstStyle/>
          <a:p>
            <a:endParaRPr kumimoji="1" lang="zh-CN" altLang="en-US" dirty="0"/>
          </a:p>
        </p:txBody>
      </p:sp>
      <p:graphicFrame>
        <p:nvGraphicFramePr>
          <p:cNvPr id="8" name="表格 7">
            <a:extLst>
              <a:ext uri="{FF2B5EF4-FFF2-40B4-BE49-F238E27FC236}">
                <a16:creationId xmlns:a16="http://schemas.microsoft.com/office/drawing/2014/main" id="{E5AADE45-F81C-F348-A065-D9D39D6B578F}"/>
              </a:ext>
            </a:extLst>
          </p:cNvPr>
          <p:cNvGraphicFramePr>
            <a:graphicFrameLocks noGrp="1"/>
          </p:cNvGraphicFramePr>
          <p:nvPr>
            <p:extLst>
              <p:ext uri="{D42A27DB-BD31-4B8C-83A1-F6EECF244321}">
                <p14:modId xmlns:p14="http://schemas.microsoft.com/office/powerpoint/2010/main" val="3040729879"/>
              </p:ext>
            </p:extLst>
          </p:nvPr>
        </p:nvGraphicFramePr>
        <p:xfrm>
          <a:off x="995052" y="1097280"/>
          <a:ext cx="10201896" cy="1570708"/>
        </p:xfrm>
        <a:graphic>
          <a:graphicData uri="http://schemas.openxmlformats.org/drawingml/2006/table">
            <a:tbl>
              <a:tblPr firstRow="1" bandRow="1">
                <a:tableStyleId>{5C22544A-7EE6-4342-B048-85BDC9FD1C3A}</a:tableStyleId>
              </a:tblPr>
              <a:tblGrid>
                <a:gridCol w="5100948">
                  <a:extLst>
                    <a:ext uri="{9D8B030D-6E8A-4147-A177-3AD203B41FA5}">
                      <a16:colId xmlns:a16="http://schemas.microsoft.com/office/drawing/2014/main" val="3522867064"/>
                    </a:ext>
                  </a:extLst>
                </a:gridCol>
                <a:gridCol w="5100948">
                  <a:extLst>
                    <a:ext uri="{9D8B030D-6E8A-4147-A177-3AD203B41FA5}">
                      <a16:colId xmlns:a16="http://schemas.microsoft.com/office/drawing/2014/main" val="3587409927"/>
                    </a:ext>
                  </a:extLst>
                </a:gridCol>
              </a:tblGrid>
              <a:tr h="392677">
                <a:tc>
                  <a:txBody>
                    <a:bodyPr/>
                    <a:lstStyle/>
                    <a:p>
                      <a:pPr algn="ctr"/>
                      <a:r>
                        <a:rPr lang="zh-CN" altLang="en-US" dirty="0"/>
                        <a:t>指令系统</a:t>
                      </a:r>
                    </a:p>
                  </a:txBody>
                  <a:tcPr anchor="ctr"/>
                </a:tc>
                <a:tc>
                  <a:txBody>
                    <a:bodyPr/>
                    <a:lstStyle/>
                    <a:p>
                      <a:pPr algn="ctr"/>
                      <a:r>
                        <a:rPr lang="zh-CN" altLang="en-US" dirty="0"/>
                        <a:t>指令集分类</a:t>
                      </a:r>
                    </a:p>
                  </a:txBody>
                  <a:tcPr anchor="ctr"/>
                </a:tc>
                <a:extLst>
                  <a:ext uri="{0D108BD9-81ED-4DB2-BD59-A6C34878D82A}">
                    <a16:rowId xmlns:a16="http://schemas.microsoft.com/office/drawing/2014/main" val="4290158088"/>
                  </a:ext>
                </a:extLst>
              </a:tr>
              <a:tr h="392677">
                <a:tc>
                  <a:txBody>
                    <a:bodyPr/>
                    <a:lstStyle/>
                    <a:p>
                      <a:pPr algn="ctr"/>
                      <a:r>
                        <a:rPr lang="en-US" altLang="zh-CN" dirty="0"/>
                        <a:t>MIPS-32</a:t>
                      </a:r>
                      <a:endParaRPr lang="zh-CN" altLang="en-US" dirty="0"/>
                    </a:p>
                  </a:txBody>
                  <a:tcPr anchor="ctr"/>
                </a:tc>
                <a:tc>
                  <a:txBody>
                    <a:bodyPr/>
                    <a:lstStyle/>
                    <a:p>
                      <a:pPr algn="ctr"/>
                      <a:r>
                        <a:rPr lang="zh-CN" altLang="en-US" dirty="0"/>
                        <a:t>精简指令集（</a:t>
                      </a:r>
                      <a:r>
                        <a:rPr lang="en-US" altLang="zh-CN" dirty="0"/>
                        <a:t>RISC</a:t>
                      </a:r>
                      <a:r>
                        <a:rPr lang="zh-CN" altLang="en-US" dirty="0"/>
                        <a:t>）</a:t>
                      </a:r>
                    </a:p>
                  </a:txBody>
                  <a:tcPr anchor="ctr"/>
                </a:tc>
                <a:extLst>
                  <a:ext uri="{0D108BD9-81ED-4DB2-BD59-A6C34878D82A}">
                    <a16:rowId xmlns:a16="http://schemas.microsoft.com/office/drawing/2014/main" val="3065456842"/>
                  </a:ext>
                </a:extLst>
              </a:tr>
              <a:tr h="392677">
                <a:tc>
                  <a:txBody>
                    <a:bodyPr/>
                    <a:lstStyle/>
                    <a:p>
                      <a:pPr algn="ctr"/>
                      <a:r>
                        <a:rPr lang="en-US" altLang="zh-CN" dirty="0"/>
                        <a:t>ARMv8-A64</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t>精简指令集（</a:t>
                      </a:r>
                      <a:r>
                        <a:rPr lang="en-US" altLang="zh-CN" dirty="0"/>
                        <a:t>RISC</a:t>
                      </a:r>
                      <a:r>
                        <a:rPr lang="zh-CN" altLang="en-US" dirty="0"/>
                        <a:t>）</a:t>
                      </a:r>
                    </a:p>
                  </a:txBody>
                  <a:tcPr anchor="ctr"/>
                </a:tc>
                <a:extLst>
                  <a:ext uri="{0D108BD9-81ED-4DB2-BD59-A6C34878D82A}">
                    <a16:rowId xmlns:a16="http://schemas.microsoft.com/office/drawing/2014/main" val="3216065780"/>
                  </a:ext>
                </a:extLst>
              </a:tr>
              <a:tr h="392677">
                <a:tc>
                  <a:txBody>
                    <a:bodyPr/>
                    <a:lstStyle/>
                    <a:p>
                      <a:pPr algn="ctr"/>
                      <a:r>
                        <a:rPr lang="en-US" altLang="zh-CN" dirty="0"/>
                        <a:t>IA-16</a:t>
                      </a:r>
                      <a:endParaRPr lang="zh-CN" altLang="en-US" dirty="0"/>
                    </a:p>
                  </a:txBody>
                  <a:tcPr anchor="ctr"/>
                </a:tc>
                <a:tc>
                  <a:txBody>
                    <a:bodyPr/>
                    <a:lstStyle/>
                    <a:p>
                      <a:pPr algn="ctr"/>
                      <a:r>
                        <a:rPr lang="zh-CN" altLang="en-US" dirty="0"/>
                        <a:t>复杂指令集（</a:t>
                      </a:r>
                      <a:r>
                        <a:rPr lang="en-US" altLang="zh-CN" dirty="0"/>
                        <a:t>CISC</a:t>
                      </a:r>
                      <a:r>
                        <a:rPr lang="zh-CN" altLang="en-US" dirty="0"/>
                        <a:t>）</a:t>
                      </a:r>
                    </a:p>
                  </a:txBody>
                  <a:tcPr anchor="ctr"/>
                </a:tc>
                <a:extLst>
                  <a:ext uri="{0D108BD9-81ED-4DB2-BD59-A6C34878D82A}">
                    <a16:rowId xmlns:a16="http://schemas.microsoft.com/office/drawing/2014/main" val="3311664152"/>
                  </a:ext>
                </a:extLst>
              </a:tr>
            </a:tbl>
          </a:graphicData>
        </a:graphic>
      </p:graphicFrame>
      <p:graphicFrame>
        <p:nvGraphicFramePr>
          <p:cNvPr id="14" name="表格 14">
            <a:extLst>
              <a:ext uri="{FF2B5EF4-FFF2-40B4-BE49-F238E27FC236}">
                <a16:creationId xmlns:a16="http://schemas.microsoft.com/office/drawing/2014/main" id="{DB38D4EB-5E3B-EA49-9843-B6C0802DB92C}"/>
              </a:ext>
            </a:extLst>
          </p:cNvPr>
          <p:cNvGraphicFramePr>
            <a:graphicFrameLocks noGrp="1"/>
          </p:cNvGraphicFramePr>
          <p:nvPr>
            <p:extLst>
              <p:ext uri="{D42A27DB-BD31-4B8C-83A1-F6EECF244321}">
                <p14:modId xmlns:p14="http://schemas.microsoft.com/office/powerpoint/2010/main" val="3160532491"/>
              </p:ext>
            </p:extLst>
          </p:nvPr>
        </p:nvGraphicFramePr>
        <p:xfrm>
          <a:off x="995051" y="2981159"/>
          <a:ext cx="10201896" cy="3230066"/>
        </p:xfrm>
        <a:graphic>
          <a:graphicData uri="http://schemas.openxmlformats.org/drawingml/2006/table">
            <a:tbl>
              <a:tblPr firstRow="1" bandRow="1">
                <a:tableStyleId>{21E4AEA4-8DFA-4A89-87EB-49C32662AFE0}</a:tableStyleId>
              </a:tblPr>
              <a:tblGrid>
                <a:gridCol w="1275237">
                  <a:extLst>
                    <a:ext uri="{9D8B030D-6E8A-4147-A177-3AD203B41FA5}">
                      <a16:colId xmlns:a16="http://schemas.microsoft.com/office/drawing/2014/main" val="2692138696"/>
                    </a:ext>
                  </a:extLst>
                </a:gridCol>
                <a:gridCol w="1275237">
                  <a:extLst>
                    <a:ext uri="{9D8B030D-6E8A-4147-A177-3AD203B41FA5}">
                      <a16:colId xmlns:a16="http://schemas.microsoft.com/office/drawing/2014/main" val="2858253545"/>
                    </a:ext>
                  </a:extLst>
                </a:gridCol>
                <a:gridCol w="1275237">
                  <a:extLst>
                    <a:ext uri="{9D8B030D-6E8A-4147-A177-3AD203B41FA5}">
                      <a16:colId xmlns:a16="http://schemas.microsoft.com/office/drawing/2014/main" val="3291419216"/>
                    </a:ext>
                  </a:extLst>
                </a:gridCol>
                <a:gridCol w="1275237">
                  <a:extLst>
                    <a:ext uri="{9D8B030D-6E8A-4147-A177-3AD203B41FA5}">
                      <a16:colId xmlns:a16="http://schemas.microsoft.com/office/drawing/2014/main" val="82779689"/>
                    </a:ext>
                  </a:extLst>
                </a:gridCol>
                <a:gridCol w="1275237">
                  <a:extLst>
                    <a:ext uri="{9D8B030D-6E8A-4147-A177-3AD203B41FA5}">
                      <a16:colId xmlns:a16="http://schemas.microsoft.com/office/drawing/2014/main" val="2009313994"/>
                    </a:ext>
                  </a:extLst>
                </a:gridCol>
                <a:gridCol w="1275237">
                  <a:extLst>
                    <a:ext uri="{9D8B030D-6E8A-4147-A177-3AD203B41FA5}">
                      <a16:colId xmlns:a16="http://schemas.microsoft.com/office/drawing/2014/main" val="2851044560"/>
                    </a:ext>
                  </a:extLst>
                </a:gridCol>
                <a:gridCol w="1275237">
                  <a:extLst>
                    <a:ext uri="{9D8B030D-6E8A-4147-A177-3AD203B41FA5}">
                      <a16:colId xmlns:a16="http://schemas.microsoft.com/office/drawing/2014/main" val="3012847373"/>
                    </a:ext>
                  </a:extLst>
                </a:gridCol>
                <a:gridCol w="1275237">
                  <a:extLst>
                    <a:ext uri="{9D8B030D-6E8A-4147-A177-3AD203B41FA5}">
                      <a16:colId xmlns:a16="http://schemas.microsoft.com/office/drawing/2014/main" val="2938997786"/>
                    </a:ext>
                  </a:extLst>
                </a:gridCol>
              </a:tblGrid>
              <a:tr h="102067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t>指令集</a:t>
                      </a:r>
                    </a:p>
                  </a:txBody>
                  <a:tcPr anchor="ctr"/>
                </a:tc>
                <a:tc>
                  <a:txBody>
                    <a:bodyPr/>
                    <a:lstStyle/>
                    <a:p>
                      <a:pPr algn="ctr"/>
                      <a:r>
                        <a:rPr lang="zh-CN" altLang="en-US" dirty="0"/>
                        <a:t>时钟周期</a:t>
                      </a:r>
                    </a:p>
                  </a:txBody>
                  <a:tcPr anchor="ctr"/>
                </a:tc>
                <a:tc>
                  <a:txBody>
                    <a:bodyPr/>
                    <a:lstStyle/>
                    <a:p>
                      <a:pPr algn="ctr"/>
                      <a:r>
                        <a:rPr lang="zh-CN" altLang="en-US" dirty="0"/>
                        <a:t>访存限制</a:t>
                      </a:r>
                    </a:p>
                  </a:txBody>
                  <a:tcPr anchor="ctr"/>
                </a:tc>
                <a:tc>
                  <a:txBody>
                    <a:bodyPr/>
                    <a:lstStyle/>
                    <a:p>
                      <a:pPr algn="ctr"/>
                      <a:r>
                        <a:rPr lang="zh-CN" altLang="en-US" dirty="0"/>
                        <a:t>寄存器</a:t>
                      </a:r>
                      <a:endParaRPr lang="en-US" altLang="zh-CN" dirty="0"/>
                    </a:p>
                    <a:p>
                      <a:pPr algn="ctr"/>
                      <a:r>
                        <a:rPr lang="zh-CN" altLang="en-US" dirty="0"/>
                        <a:t>数量</a:t>
                      </a:r>
                    </a:p>
                  </a:txBody>
                  <a:tcPr anchor="ctr"/>
                </a:tc>
                <a:tc>
                  <a:txBody>
                    <a:bodyPr/>
                    <a:lstStyle/>
                    <a:p>
                      <a:pPr algn="ctr"/>
                      <a:r>
                        <a:rPr lang="zh-CN" altLang="en-US" dirty="0"/>
                        <a:t>指令特点</a:t>
                      </a:r>
                    </a:p>
                  </a:txBody>
                  <a:tcPr anchor="ctr"/>
                </a:tc>
                <a:tc>
                  <a:txBody>
                    <a:bodyPr/>
                    <a:lstStyle/>
                    <a:p>
                      <a:pPr algn="ctr"/>
                      <a:r>
                        <a:rPr lang="zh-CN" altLang="en-US" dirty="0"/>
                        <a:t>指令格式</a:t>
                      </a:r>
                    </a:p>
                  </a:txBody>
                  <a:tcPr anchor="ctr"/>
                </a:tc>
                <a:tc>
                  <a:txBody>
                    <a:bodyPr/>
                    <a:lstStyle/>
                    <a:p>
                      <a:pPr algn="ctr"/>
                      <a:r>
                        <a:rPr lang="zh-CN" altLang="en-US" dirty="0"/>
                        <a:t>指令执行部件</a:t>
                      </a:r>
                    </a:p>
                  </a:txBody>
                  <a:tcPr anchor="ctr"/>
                </a:tc>
                <a:tc>
                  <a:txBody>
                    <a:bodyPr/>
                    <a:lstStyle/>
                    <a:p>
                      <a:pPr algn="ctr"/>
                      <a:r>
                        <a:rPr lang="zh-CN" altLang="en-US" dirty="0"/>
                        <a:t>是否支持流水</a:t>
                      </a:r>
                    </a:p>
                  </a:txBody>
                  <a:tcPr anchor="ctr"/>
                </a:tc>
                <a:extLst>
                  <a:ext uri="{0D108BD9-81ED-4DB2-BD59-A6C34878D82A}">
                    <a16:rowId xmlns:a16="http://schemas.microsoft.com/office/drawing/2014/main" val="3872467393"/>
                  </a:ext>
                </a:extLst>
              </a:tr>
              <a:tr h="1020673">
                <a:tc>
                  <a:txBody>
                    <a:bodyPr/>
                    <a:lstStyle/>
                    <a:p>
                      <a:pPr algn="ctr"/>
                      <a:r>
                        <a:rPr lang="en-US" altLang="zh-CN" dirty="0"/>
                        <a:t>CISC</a:t>
                      </a:r>
                      <a:endParaRPr lang="zh-CN" altLang="en-US" dirty="0"/>
                    </a:p>
                  </a:txBody>
                  <a:tcPr anchor="ctr"/>
                </a:tc>
                <a:tc>
                  <a:txBody>
                    <a:bodyPr/>
                    <a:lstStyle/>
                    <a:p>
                      <a:pPr algn="ctr"/>
                      <a:r>
                        <a:rPr lang="zh-CN" altLang="en-US" dirty="0"/>
                        <a:t>指令执行需要更多时钟周期</a:t>
                      </a:r>
                    </a:p>
                  </a:txBody>
                  <a:tcPr anchor="ctr"/>
                </a:tc>
                <a:tc>
                  <a:txBody>
                    <a:bodyPr/>
                    <a:lstStyle/>
                    <a:p>
                      <a:pPr algn="ctr"/>
                      <a:r>
                        <a:rPr lang="zh-CN" altLang="en-US" sz="1800" b="0" i="0" u="none" strike="noStrike" kern="1200" dirty="0">
                          <a:solidFill>
                            <a:schemeClr val="dk1"/>
                          </a:solidFill>
                          <a:effectLst/>
                          <a:latin typeface="+mn-lt"/>
                          <a:ea typeface="+mn-ea"/>
                          <a:cs typeface="+mn-cs"/>
                        </a:rPr>
                        <a:t>所有</a:t>
                      </a:r>
                      <a:endParaRPr lang="en-US" altLang="zh-CN" sz="1800" b="0" i="0" u="none" strike="noStrike" kern="1200" dirty="0">
                        <a:solidFill>
                          <a:schemeClr val="dk1"/>
                        </a:solidFill>
                        <a:effectLst/>
                        <a:latin typeface="+mn-lt"/>
                        <a:ea typeface="+mn-ea"/>
                        <a:cs typeface="+mn-cs"/>
                      </a:endParaRPr>
                    </a:p>
                    <a:p>
                      <a:pPr algn="ctr"/>
                      <a:r>
                        <a:rPr lang="zh-CN" altLang="en-US" sz="1800" b="0" i="0" u="none" strike="noStrike" kern="1200" dirty="0">
                          <a:solidFill>
                            <a:schemeClr val="dk1"/>
                          </a:solidFill>
                          <a:effectLst/>
                          <a:latin typeface="+mn-lt"/>
                          <a:ea typeface="+mn-ea"/>
                          <a:cs typeface="+mn-cs"/>
                        </a:rPr>
                        <a:t>指令都可访问内存</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寄存器少</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800" b="0" i="0" u="none" strike="noStrike" kern="1200" dirty="0">
                          <a:solidFill>
                            <a:schemeClr val="dk1"/>
                          </a:solidFill>
                          <a:effectLst/>
                          <a:latin typeface="+mn-lt"/>
                          <a:ea typeface="+mn-ea"/>
                          <a:cs typeface="+mn-cs"/>
                        </a:rPr>
                        <a:t>指令多，模式多</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指令格式可变</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由微代码翻译执行</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无流水线或流水线程度较低</a:t>
                      </a:r>
                      <a:endParaRPr lang="zh-CN" altLang="en-US" dirty="0"/>
                    </a:p>
                  </a:txBody>
                  <a:tcPr anchor="ctr"/>
                </a:tc>
                <a:extLst>
                  <a:ext uri="{0D108BD9-81ED-4DB2-BD59-A6C34878D82A}">
                    <a16:rowId xmlns:a16="http://schemas.microsoft.com/office/drawing/2014/main" val="1473396670"/>
                  </a:ext>
                </a:extLst>
              </a:tr>
              <a:tr h="1020673">
                <a:tc>
                  <a:txBody>
                    <a:bodyPr/>
                    <a:lstStyle/>
                    <a:p>
                      <a:pPr algn="ctr"/>
                      <a:r>
                        <a:rPr lang="en-US" altLang="zh-CN" dirty="0"/>
                        <a:t>RISC</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简单指令只需</a:t>
                      </a:r>
                      <a:r>
                        <a:rPr lang="en-US" altLang="zh-CN" sz="1800" b="0" i="0" u="none" strike="noStrike" kern="1200" dirty="0">
                          <a:solidFill>
                            <a:schemeClr val="dk1"/>
                          </a:solidFill>
                          <a:effectLst/>
                          <a:latin typeface="+mn-lt"/>
                          <a:ea typeface="+mn-ea"/>
                          <a:cs typeface="+mn-cs"/>
                        </a:rPr>
                        <a:t>1</a:t>
                      </a:r>
                      <a:r>
                        <a:rPr lang="zh-CN" altLang="en-US" sz="1800" b="0" i="0" u="none" strike="noStrike" kern="1200" dirty="0">
                          <a:solidFill>
                            <a:schemeClr val="dk1"/>
                          </a:solidFill>
                          <a:effectLst/>
                          <a:latin typeface="+mn-lt"/>
                          <a:ea typeface="+mn-ea"/>
                          <a:cs typeface="+mn-cs"/>
                        </a:rPr>
                        <a:t>个时钟周期</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仅</a:t>
                      </a:r>
                      <a:r>
                        <a:rPr lang="en-US" altLang="zh-CN" sz="1800" b="0" i="0" u="none" strike="noStrike" kern="1200" dirty="0">
                          <a:solidFill>
                            <a:schemeClr val="dk1"/>
                          </a:solidFill>
                          <a:effectLst/>
                          <a:latin typeface="+mn-lt"/>
                          <a:ea typeface="+mn-ea"/>
                          <a:cs typeface="+mn-cs"/>
                        </a:rPr>
                        <a:t>load/store</a:t>
                      </a:r>
                      <a:r>
                        <a:rPr lang="zh-CN" altLang="en-US" sz="1800" b="0" i="0" u="none" strike="noStrike" kern="1200" dirty="0">
                          <a:solidFill>
                            <a:schemeClr val="dk1"/>
                          </a:solidFill>
                          <a:effectLst/>
                          <a:latin typeface="+mn-lt"/>
                          <a:ea typeface="+mn-ea"/>
                          <a:cs typeface="+mn-cs"/>
                        </a:rPr>
                        <a:t>指令可访问内存</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寄存器多</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800" b="0" i="0" u="none" strike="noStrike" kern="1200" dirty="0">
                          <a:solidFill>
                            <a:schemeClr val="dk1"/>
                          </a:solidFill>
                          <a:effectLst/>
                          <a:latin typeface="+mn-lt"/>
                          <a:ea typeface="+mn-ea"/>
                          <a:cs typeface="+mn-cs"/>
                        </a:rPr>
                        <a:t>指令少，模式少</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指令格式固定</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直接由硬件执行</a:t>
                      </a:r>
                      <a:endParaRPr lang="zh-CN" altLang="en-US" dirty="0"/>
                    </a:p>
                  </a:txBody>
                  <a:tcPr anchor="ctr"/>
                </a:tc>
                <a:tc>
                  <a:txBody>
                    <a:bodyPr/>
                    <a:lstStyle/>
                    <a:p>
                      <a:pPr algn="ctr"/>
                      <a:r>
                        <a:rPr lang="zh-CN" altLang="en-US" sz="1800" b="0" i="0" u="none" strike="noStrike" kern="1200" dirty="0">
                          <a:solidFill>
                            <a:schemeClr val="dk1"/>
                          </a:solidFill>
                          <a:effectLst/>
                          <a:latin typeface="+mn-lt"/>
                          <a:ea typeface="+mn-ea"/>
                          <a:cs typeface="+mn-cs"/>
                        </a:rPr>
                        <a:t>流水线结构</a:t>
                      </a:r>
                      <a:endParaRPr lang="zh-CN" altLang="en-US" dirty="0"/>
                    </a:p>
                  </a:txBody>
                  <a:tcPr anchor="ctr"/>
                </a:tc>
                <a:extLst>
                  <a:ext uri="{0D108BD9-81ED-4DB2-BD59-A6C34878D82A}">
                    <a16:rowId xmlns:a16="http://schemas.microsoft.com/office/drawing/2014/main" val="1771835079"/>
                  </a:ext>
                </a:extLst>
              </a:tr>
            </a:tbl>
          </a:graphicData>
        </a:graphic>
      </p:graphicFrame>
    </p:spTree>
    <p:extLst>
      <p:ext uri="{BB962C8B-B14F-4D97-AF65-F5344CB8AC3E}">
        <p14:creationId xmlns:p14="http://schemas.microsoft.com/office/powerpoint/2010/main" val="1724202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822921-0683-6340-88D8-D9C3C9DADEC2}"/>
              </a:ext>
            </a:extLst>
          </p:cNvPr>
          <p:cNvSpPr>
            <a:spLocks noGrp="1"/>
          </p:cNvSpPr>
          <p:nvPr>
            <p:ph type="title"/>
          </p:nvPr>
        </p:nvSpPr>
        <p:spPr>
          <a:xfrm>
            <a:off x="838200" y="365125"/>
            <a:ext cx="10515600" cy="732155"/>
          </a:xfrm>
        </p:spPr>
        <p:txBody>
          <a:bodyPr>
            <a:normAutofit/>
          </a:bodyPr>
          <a:lstStyle/>
          <a:p>
            <a:pPr algn="ctr"/>
            <a:r>
              <a:rPr lang="zh-CN" altLang="en-US" sz="2400" dirty="0">
                <a:latin typeface="Times New Roman" panose="02020603050405020304" pitchFamily="18" charset="0"/>
                <a:ea typeface="黑体" panose="02010609060101010101" pitchFamily="49" charset="-122"/>
                <a:cs typeface="Times New Roman" panose="02020603050405020304" pitchFamily="18" charset="0"/>
              </a:rPr>
              <a:t>指令集分类（下）</a:t>
            </a:r>
            <a:r>
              <a:rPr lang="en-US" altLang="zh-CN" sz="2400" dirty="0">
                <a:latin typeface="SimHei" panose="02010609060101010101" pitchFamily="49" charset="-122"/>
                <a:ea typeface="SimHei"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黑体" panose="02010609060101010101" pitchFamily="49" charset="-122"/>
                <a:cs typeface="Times New Roman" panose="02020603050405020304" pitchFamily="18" charset="0"/>
              </a:rPr>
              <a:t>总结</a:t>
            </a:r>
            <a:endParaRPr kumimoji="1" lang="zh-CN" altLang="en-US" sz="2400" dirty="0">
              <a:latin typeface="Arial" panose="020B0604020202020204" pitchFamily="34" charset="0"/>
              <a:ea typeface="SimHei" panose="02010609060101010101" pitchFamily="49" charset="-122"/>
              <a:cs typeface="Arial" panose="020B0604020202020204" pitchFamily="34" charset="0"/>
            </a:endParaRPr>
          </a:p>
        </p:txBody>
      </p:sp>
      <p:sp>
        <p:nvSpPr>
          <p:cNvPr id="11" name="灯片编号占位符 10">
            <a:extLst>
              <a:ext uri="{FF2B5EF4-FFF2-40B4-BE49-F238E27FC236}">
                <a16:creationId xmlns:a16="http://schemas.microsoft.com/office/drawing/2014/main" id="{27D709CE-78E8-AB49-BD56-6C82D8F6653F}"/>
              </a:ext>
            </a:extLst>
          </p:cNvPr>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SimHei" panose="02010609060101010101" pitchFamily="49" charset="-122"/>
                <a:cs typeface="Arial" panose="020B0604020202020204" pitchFamily="34" charset="0"/>
              </a:rPr>
              <a:t>11</a:t>
            </a:fld>
            <a:endParaRPr kumimoji="1" lang="zh-CN" altLang="en-US">
              <a:latin typeface="Arial" panose="020B0604020202020204" pitchFamily="34" charset="0"/>
              <a:ea typeface="SimHei" panose="02010609060101010101" pitchFamily="49" charset="-122"/>
              <a:cs typeface="Arial" panose="020B0604020202020204" pitchFamily="34" charset="0"/>
            </a:endParaRPr>
          </a:p>
        </p:txBody>
      </p:sp>
      <p:cxnSp>
        <p:nvCxnSpPr>
          <p:cNvPr id="32" name="直线连接符 31">
            <a:extLst>
              <a:ext uri="{FF2B5EF4-FFF2-40B4-BE49-F238E27FC236}">
                <a16:creationId xmlns:a16="http://schemas.microsoft.com/office/drawing/2014/main" id="{7533DE7B-EB99-FE46-858C-3C8DACBA0330}"/>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7" name="文本框 6">
            <a:extLst>
              <a:ext uri="{FF2B5EF4-FFF2-40B4-BE49-F238E27FC236}">
                <a16:creationId xmlns:a16="http://schemas.microsoft.com/office/drawing/2014/main" id="{726FF366-FD41-2547-83FF-A6CCCCA68AA0}"/>
              </a:ext>
            </a:extLst>
          </p:cNvPr>
          <p:cNvSpPr txBox="1"/>
          <p:nvPr/>
        </p:nvSpPr>
        <p:spPr>
          <a:xfrm>
            <a:off x="1146716" y="1265298"/>
            <a:ext cx="5025484" cy="2446054"/>
          </a:xfrm>
          <a:prstGeom prst="rect">
            <a:avLst/>
          </a:prstGeom>
          <a:noFill/>
        </p:spPr>
        <p:txBody>
          <a:bodyPr wrap="square" rtlCol="0">
            <a:spAutoFit/>
          </a:bodyPr>
          <a:lstStyle/>
          <a:p>
            <a:pPr>
              <a:lnSpc>
                <a:spcPct val="150000"/>
              </a:lnSpc>
            </a:pPr>
            <a:r>
              <a:rPr lang="en-US" altLang="zh-CN" sz="2400" b="1" dirty="0">
                <a:latin typeface="Microsoft YaHei" panose="020B0503020204020204" pitchFamily="34" charset="-122"/>
                <a:ea typeface="Microsoft YaHei" panose="020B0503020204020204" pitchFamily="34" charset="-122"/>
              </a:rPr>
              <a:t>CISC</a:t>
            </a:r>
            <a:r>
              <a:rPr lang="zh-CN" altLang="en-US" sz="2400" b="1" dirty="0">
                <a:latin typeface="Microsoft YaHei" panose="020B0503020204020204" pitchFamily="34" charset="-122"/>
                <a:ea typeface="Microsoft YaHei" panose="020B0503020204020204" pitchFamily="34" charset="-122"/>
              </a:rPr>
              <a:t>结构主要优点是：</a:t>
            </a:r>
            <a:br>
              <a:rPr lang="zh-CN" altLang="en-US"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指令丰富，功能强大</a:t>
            </a:r>
            <a:br>
              <a:rPr lang="zh-CN" altLang="en-US"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2.</a:t>
            </a:r>
            <a:r>
              <a:rPr lang="zh-CN" altLang="en-US" sz="2000" dirty="0">
                <a:latin typeface="Microsoft YaHei" panose="020B0503020204020204" pitchFamily="34" charset="-122"/>
                <a:ea typeface="Microsoft YaHei" panose="020B0503020204020204" pitchFamily="34" charset="-122"/>
              </a:rPr>
              <a:t>寻址方式灵活。</a:t>
            </a:r>
            <a:br>
              <a:rPr lang="zh-CN" altLang="en-US"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3.</a:t>
            </a:r>
            <a:r>
              <a:rPr lang="zh-CN" altLang="en-US" sz="2000" dirty="0">
                <a:latin typeface="Microsoft YaHei" panose="020B0503020204020204" pitchFamily="34" charset="-122"/>
                <a:ea typeface="Microsoft YaHei" panose="020B0503020204020204" pitchFamily="34" charset="-122"/>
              </a:rPr>
              <a:t>以微程序控制器为核心，指令与数据共享同一个物理存储空间，性能强大。</a:t>
            </a:r>
            <a:endParaRPr kumimoji="1" lang="zh-CN" altLang="en-US" sz="2000" dirty="0">
              <a:latin typeface="Microsoft YaHei" panose="020B0503020204020204" pitchFamily="34" charset="-122"/>
              <a:ea typeface="Microsoft YaHei" panose="020B0503020204020204" pitchFamily="34" charset="-122"/>
            </a:endParaRPr>
          </a:p>
        </p:txBody>
      </p:sp>
      <p:sp>
        <p:nvSpPr>
          <p:cNvPr id="12" name="文本框 11">
            <a:extLst>
              <a:ext uri="{FF2B5EF4-FFF2-40B4-BE49-F238E27FC236}">
                <a16:creationId xmlns:a16="http://schemas.microsoft.com/office/drawing/2014/main" id="{14B50748-5207-E645-B8A8-3BE7D0C9B5EA}"/>
              </a:ext>
            </a:extLst>
          </p:cNvPr>
          <p:cNvSpPr txBox="1"/>
          <p:nvPr/>
        </p:nvSpPr>
        <p:spPr>
          <a:xfrm>
            <a:off x="1146716" y="4073091"/>
            <a:ext cx="5257800" cy="1976888"/>
          </a:xfrm>
          <a:prstGeom prst="rect">
            <a:avLst/>
          </a:prstGeom>
          <a:noFill/>
        </p:spPr>
        <p:txBody>
          <a:bodyPr wrap="square" rtlCol="0">
            <a:spAutoFit/>
          </a:bodyPr>
          <a:lstStyle/>
          <a:p>
            <a:pPr>
              <a:lnSpc>
                <a:spcPct val="150000"/>
              </a:lnSpc>
            </a:pPr>
            <a:r>
              <a:rPr lang="en-US" altLang="zh-CN" sz="2400" b="1" dirty="0">
                <a:latin typeface="Microsoft YaHei" panose="020B0503020204020204" pitchFamily="34" charset="-122"/>
                <a:ea typeface="Microsoft YaHei" panose="020B0503020204020204" pitchFamily="34" charset="-122"/>
              </a:rPr>
              <a:t>RISC</a:t>
            </a:r>
            <a:r>
              <a:rPr lang="zh-CN" altLang="en-US" sz="2400" b="1" dirty="0">
                <a:latin typeface="Microsoft YaHei" panose="020B0503020204020204" pitchFamily="34" charset="-122"/>
                <a:ea typeface="Microsoft YaHei" panose="020B0503020204020204" pitchFamily="34" charset="-122"/>
              </a:rPr>
              <a:t>结构主要优点是：</a:t>
            </a:r>
            <a:br>
              <a:rPr lang="zh-CN" altLang="en-US" sz="2400" b="1"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具备结构简单、易于设计</a:t>
            </a:r>
            <a:br>
              <a:rPr lang="zh-CN" altLang="en-US"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2.</a:t>
            </a:r>
            <a:r>
              <a:rPr lang="zh-CN" altLang="en-US" sz="2000" dirty="0">
                <a:latin typeface="Microsoft YaHei" panose="020B0503020204020204" pitchFamily="34" charset="-122"/>
                <a:ea typeface="Microsoft YaHei" panose="020B0503020204020204" pitchFamily="34" charset="-122"/>
              </a:rPr>
              <a:t>指令精简，使用率均衡</a:t>
            </a:r>
            <a:br>
              <a:rPr lang="zh-CN" altLang="en-US"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3.</a:t>
            </a:r>
            <a:r>
              <a:rPr lang="zh-CN" altLang="en-US" sz="2000" dirty="0">
                <a:latin typeface="Microsoft YaHei" panose="020B0503020204020204" pitchFamily="34" charset="-122"/>
                <a:ea typeface="Microsoft YaHei" panose="020B0503020204020204" pitchFamily="34" charset="-122"/>
              </a:rPr>
              <a:t>程序执行效率高</a:t>
            </a:r>
            <a:endParaRPr lang="zh-CN" altLang="en-US" sz="2400" dirty="0">
              <a:latin typeface="Microsoft YaHei" panose="020B0503020204020204" pitchFamily="34" charset="-122"/>
              <a:ea typeface="Microsoft YaHei" panose="020B0503020204020204" pitchFamily="34" charset="-122"/>
            </a:endParaRPr>
          </a:p>
        </p:txBody>
      </p:sp>
      <p:sp>
        <p:nvSpPr>
          <p:cNvPr id="13" name="文本框 12">
            <a:extLst>
              <a:ext uri="{FF2B5EF4-FFF2-40B4-BE49-F238E27FC236}">
                <a16:creationId xmlns:a16="http://schemas.microsoft.com/office/drawing/2014/main" id="{1124C51C-5452-9441-81A9-2F73B86033E6}"/>
              </a:ext>
            </a:extLst>
          </p:cNvPr>
          <p:cNvSpPr txBox="1"/>
          <p:nvPr/>
        </p:nvSpPr>
        <p:spPr>
          <a:xfrm>
            <a:off x="6666532" y="1265298"/>
            <a:ext cx="5257800" cy="2438553"/>
          </a:xfrm>
          <a:prstGeom prst="rect">
            <a:avLst/>
          </a:prstGeom>
          <a:noFill/>
        </p:spPr>
        <p:txBody>
          <a:bodyPr wrap="square" rtlCol="0">
            <a:spAutoFit/>
          </a:bodyPr>
          <a:lstStyle/>
          <a:p>
            <a:pPr>
              <a:lnSpc>
                <a:spcPct val="150000"/>
              </a:lnSpc>
            </a:pPr>
            <a:r>
              <a:rPr lang="en-US" altLang="zh-CN" sz="2400" b="1" dirty="0">
                <a:latin typeface="Microsoft YaHei" panose="020B0503020204020204" pitchFamily="34" charset="-122"/>
                <a:ea typeface="Microsoft YaHei" panose="020B0503020204020204" pitchFamily="34" charset="-122"/>
              </a:rPr>
              <a:t>CISC</a:t>
            </a:r>
            <a:r>
              <a:rPr lang="zh-CN" altLang="en-US" sz="2400" b="1" dirty="0">
                <a:latin typeface="Microsoft YaHei" panose="020B0503020204020204" pitchFamily="34" charset="-122"/>
                <a:ea typeface="Microsoft YaHei" panose="020B0503020204020204" pitchFamily="34" charset="-122"/>
              </a:rPr>
              <a:t>结构主要缺点是：</a:t>
            </a:r>
            <a:br>
              <a:rPr lang="zh-CN" altLang="en-US" sz="2000" b="1" dirty="0"/>
            </a:b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指令使用率不均衡。</a:t>
            </a:r>
            <a:br>
              <a:rPr lang="zh-CN" altLang="en-US"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2.</a:t>
            </a:r>
            <a:r>
              <a:rPr lang="zh-CN" altLang="en-US" sz="2000" dirty="0">
                <a:latin typeface="Microsoft YaHei" panose="020B0503020204020204" pitchFamily="34" charset="-122"/>
                <a:ea typeface="Microsoft YaHei" panose="020B0503020204020204" pitchFamily="34" charset="-122"/>
              </a:rPr>
              <a:t>不利于采用先进结构提高性能。</a:t>
            </a:r>
            <a:br>
              <a:rPr lang="zh-CN" altLang="en-US"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3.</a:t>
            </a:r>
            <a:r>
              <a:rPr lang="zh-CN" altLang="en-US" sz="2000" dirty="0">
                <a:latin typeface="Microsoft YaHei" panose="020B0503020204020204" pitchFamily="34" charset="-122"/>
                <a:ea typeface="Microsoft YaHei" panose="020B0503020204020204" pitchFamily="34" charset="-122"/>
              </a:rPr>
              <a:t>结构复杂不利于</a:t>
            </a:r>
            <a:r>
              <a:rPr lang="en-US" altLang="zh-CN" sz="2000" dirty="0">
                <a:latin typeface="Microsoft YaHei" panose="020B0503020204020204" pitchFamily="34" charset="-122"/>
                <a:ea typeface="Microsoft YaHei" panose="020B0503020204020204" pitchFamily="34" charset="-122"/>
              </a:rPr>
              <a:t>VLSI(</a:t>
            </a:r>
            <a:r>
              <a:rPr lang="zh-CN" altLang="en-US" sz="2000" dirty="0">
                <a:latin typeface="Microsoft YaHei" panose="020B0503020204020204" pitchFamily="34" charset="-122"/>
                <a:ea typeface="Microsoft YaHei" panose="020B0503020204020204" pitchFamily="34" charset="-122"/>
              </a:rPr>
              <a:t>超大规模集成电路</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实现。</a:t>
            </a:r>
          </a:p>
        </p:txBody>
      </p:sp>
      <p:sp>
        <p:nvSpPr>
          <p:cNvPr id="15" name="文本框 14">
            <a:extLst>
              <a:ext uri="{FF2B5EF4-FFF2-40B4-BE49-F238E27FC236}">
                <a16:creationId xmlns:a16="http://schemas.microsoft.com/office/drawing/2014/main" id="{7A60F708-314F-7C49-8323-3843A0601093}"/>
              </a:ext>
            </a:extLst>
          </p:cNvPr>
          <p:cNvSpPr txBox="1"/>
          <p:nvPr/>
        </p:nvSpPr>
        <p:spPr>
          <a:xfrm>
            <a:off x="6666532" y="4073091"/>
            <a:ext cx="5257800" cy="1522725"/>
          </a:xfrm>
          <a:prstGeom prst="rect">
            <a:avLst/>
          </a:prstGeom>
          <a:noFill/>
        </p:spPr>
        <p:txBody>
          <a:bodyPr wrap="square" rtlCol="0">
            <a:spAutoFit/>
          </a:bodyPr>
          <a:lstStyle/>
          <a:p>
            <a:pPr>
              <a:lnSpc>
                <a:spcPct val="150000"/>
              </a:lnSpc>
            </a:pPr>
            <a:r>
              <a:rPr lang="en-US" altLang="zh-CN" sz="2400" b="1" dirty="0">
                <a:latin typeface="Microsoft YaHei" panose="020B0503020204020204" pitchFamily="34" charset="-122"/>
                <a:ea typeface="Microsoft YaHei" panose="020B0503020204020204" pitchFamily="34" charset="-122"/>
              </a:rPr>
              <a:t>RISC</a:t>
            </a:r>
            <a:r>
              <a:rPr lang="zh-CN" altLang="en-US" sz="2400" b="1" dirty="0">
                <a:latin typeface="Microsoft YaHei" panose="020B0503020204020204" pitchFamily="34" charset="-122"/>
                <a:ea typeface="Microsoft YaHei" panose="020B0503020204020204" pitchFamily="34" charset="-122"/>
              </a:rPr>
              <a:t>结构主要缺点是：</a:t>
            </a:r>
            <a:br>
              <a:rPr lang="zh-CN" altLang="en-US" sz="2000" b="1" dirty="0"/>
            </a:b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指令数较少，功能不及</a:t>
            </a:r>
            <a:r>
              <a:rPr lang="en-US" altLang="zh-CN" sz="2000" dirty="0">
                <a:latin typeface="Microsoft YaHei" panose="020B0503020204020204" pitchFamily="34" charset="-122"/>
                <a:ea typeface="Microsoft YaHei" panose="020B0503020204020204" pitchFamily="34" charset="-122"/>
              </a:rPr>
              <a:t>CISC</a:t>
            </a:r>
            <a:r>
              <a:rPr lang="zh-CN" altLang="en-US" sz="2000" dirty="0">
                <a:latin typeface="Microsoft YaHei" panose="020B0503020204020204" pitchFamily="34" charset="-122"/>
                <a:ea typeface="Microsoft YaHei" panose="020B0503020204020204" pitchFamily="34" charset="-122"/>
              </a:rPr>
              <a:t>强大。</a:t>
            </a:r>
            <a:br>
              <a:rPr lang="zh-CN" altLang="en-US" sz="2000" dirty="0">
                <a:latin typeface="Microsoft YaHei" panose="020B0503020204020204" pitchFamily="34" charset="-122"/>
                <a:ea typeface="Microsoft YaHei" panose="020B0503020204020204" pitchFamily="34" charset="-122"/>
              </a:rPr>
            </a:br>
            <a:r>
              <a:rPr lang="en-US" altLang="zh-CN" sz="2000" dirty="0">
                <a:latin typeface="Microsoft YaHei" panose="020B0503020204020204" pitchFamily="34" charset="-122"/>
                <a:ea typeface="Microsoft YaHei" panose="020B0503020204020204" pitchFamily="34" charset="-122"/>
              </a:rPr>
              <a:t>2.</a:t>
            </a:r>
            <a:r>
              <a:rPr lang="zh-CN" altLang="en-US" sz="2000" dirty="0">
                <a:latin typeface="Microsoft YaHei" panose="020B0503020204020204" pitchFamily="34" charset="-122"/>
                <a:ea typeface="Microsoft YaHei" panose="020B0503020204020204" pitchFamily="34" charset="-122"/>
              </a:rPr>
              <a:t>寻址方式不够灵活。</a:t>
            </a:r>
          </a:p>
        </p:txBody>
      </p:sp>
      <p:pic>
        <p:nvPicPr>
          <p:cNvPr id="17" name="图片 16">
            <a:extLst>
              <a:ext uri="{FF2B5EF4-FFF2-40B4-BE49-F238E27FC236}">
                <a16:creationId xmlns:a16="http://schemas.microsoft.com/office/drawing/2014/main" id="{11CA0BF7-167F-CF44-8085-CDB8B1A72C84}"/>
              </a:ext>
            </a:extLst>
          </p:cNvPr>
          <p:cNvPicPr>
            <a:picLocks noChangeAspect="1"/>
          </p:cNvPicPr>
          <p:nvPr/>
        </p:nvPicPr>
        <p:blipFill>
          <a:blip r:embed="rId3"/>
          <a:stretch>
            <a:fillRect/>
          </a:stretch>
        </p:blipFill>
        <p:spPr>
          <a:xfrm>
            <a:off x="8610600" y="5572968"/>
            <a:ext cx="3313732" cy="1049071"/>
          </a:xfrm>
          <a:prstGeom prst="rect">
            <a:avLst/>
          </a:prstGeom>
        </p:spPr>
      </p:pic>
    </p:spTree>
    <p:extLst>
      <p:ext uri="{BB962C8B-B14F-4D97-AF65-F5344CB8AC3E}">
        <p14:creationId xmlns:p14="http://schemas.microsoft.com/office/powerpoint/2010/main" val="2281459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7CF7-FE20-6345-B33C-D1FACC9D4330}"/>
              </a:ext>
            </a:extLst>
          </p:cNvPr>
          <p:cNvSpPr>
            <a:spLocks noGrp="1"/>
          </p:cNvSpPr>
          <p:nvPr>
            <p:ph type="title"/>
          </p:nvPr>
        </p:nvSpPr>
        <p:spPr/>
        <p:txBody>
          <a:bodyPr/>
          <a:lstStyle/>
          <a:p>
            <a:r>
              <a:rPr kumimoji="1" lang="en-US" altLang="zh-CN" dirty="0">
                <a:latin typeface="SimHei" panose="02010609060101010101" pitchFamily="49" charset="-122"/>
                <a:ea typeface="SimHei" panose="02010609060101010101" pitchFamily="49" charset="-122"/>
              </a:rPr>
              <a:t>04</a:t>
            </a:r>
            <a:r>
              <a:rPr kumimoji="1" lang="zh-CN" altLang="en-US" dirty="0">
                <a:latin typeface="SimHei" panose="02010609060101010101" pitchFamily="49" charset="-122"/>
                <a:ea typeface="SimHei" panose="02010609060101010101" pitchFamily="49" charset="-122"/>
              </a:rPr>
              <a:t>编址方式设计</a:t>
            </a:r>
            <a:endParaRPr kumimoji="1" lang="zh-CN" altLang="en-US" dirty="0"/>
          </a:p>
        </p:txBody>
      </p:sp>
      <p:sp>
        <p:nvSpPr>
          <p:cNvPr id="4" name="灯片编号占位符 3">
            <a:extLst>
              <a:ext uri="{FF2B5EF4-FFF2-40B4-BE49-F238E27FC236}">
                <a16:creationId xmlns:a16="http://schemas.microsoft.com/office/drawing/2014/main" id="{93ACBE05-56B2-B34D-918B-4D7C73CD5866}"/>
              </a:ext>
            </a:extLst>
          </p:cNvPr>
          <p:cNvSpPr>
            <a:spLocks noGrp="1"/>
          </p:cNvSpPr>
          <p:nvPr>
            <p:ph type="sldNum" sz="quarter" idx="12"/>
          </p:nvPr>
        </p:nvSpPr>
        <p:spPr/>
        <p:txBody>
          <a:bodyPr/>
          <a:lstStyle/>
          <a:p>
            <a:fld id="{46ED3DFB-D36D-4541-BF03-E732CAA7FA92}" type="slidenum">
              <a:rPr kumimoji="1" lang="zh-CN" altLang="en-US" smtClean="0"/>
              <a:t>12</a:t>
            </a:fld>
            <a:endParaRPr kumimoji="1" lang="zh-CN" altLang="en-US"/>
          </a:p>
        </p:txBody>
      </p:sp>
      <p:sp>
        <p:nvSpPr>
          <p:cNvPr id="7" name="文本占位符 2">
            <a:extLst>
              <a:ext uri="{FF2B5EF4-FFF2-40B4-BE49-F238E27FC236}">
                <a16:creationId xmlns:a16="http://schemas.microsoft.com/office/drawing/2014/main" id="{816AE836-BD9C-874A-8EFB-9AFCAE7B69EE}"/>
              </a:ext>
            </a:extLst>
          </p:cNvPr>
          <p:cNvSpPr txBox="1">
            <a:spLocks/>
          </p:cNvSpPr>
          <p:nvPr/>
        </p:nvSpPr>
        <p:spPr>
          <a:xfrm>
            <a:off x="838200" y="4709319"/>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altLang="zh-CN" sz="2800" dirty="0">
                <a:latin typeface="SimHei" panose="02010609060101010101" pitchFamily="49" charset="-122"/>
                <a:ea typeface="SimHei" panose="02010609060101010101" pitchFamily="49" charset="-122"/>
                <a:cs typeface="Times New Roman" panose="02020603050405020304" pitchFamily="18" charset="0"/>
              </a:rPr>
              <a:t>MEM</a:t>
            </a:r>
            <a:r>
              <a:rPr lang="zh-CN" altLang="en-US" sz="2800" dirty="0">
                <a:latin typeface="SimHei" panose="02010609060101010101" pitchFamily="49" charset="-122"/>
                <a:ea typeface="SimHei" panose="02010609060101010101" pitchFamily="49" charset="-122"/>
                <a:cs typeface="Times New Roman" panose="02020603050405020304" pitchFamily="18" charset="0"/>
              </a:rPr>
              <a:t>编址单位、外设编址方式、</a:t>
            </a:r>
            <a:r>
              <a:rPr lang="en-US" altLang="zh-CN" sz="2800" dirty="0">
                <a:latin typeface="SimHei" panose="02010609060101010101" pitchFamily="49" charset="-122"/>
                <a:ea typeface="SimHei" panose="02010609060101010101" pitchFamily="49" charset="-122"/>
                <a:cs typeface="Times New Roman" panose="02020603050405020304" pitchFamily="18" charset="0"/>
              </a:rPr>
              <a:t>REG</a:t>
            </a:r>
            <a:r>
              <a:rPr lang="zh-CN" altLang="en-US" sz="2800" dirty="0">
                <a:latin typeface="SimHei" panose="02010609060101010101" pitchFamily="49" charset="-122"/>
                <a:ea typeface="SimHei" panose="02010609060101010101" pitchFamily="49" charset="-122"/>
                <a:cs typeface="Times New Roman" panose="02020603050405020304" pitchFamily="18" charset="0"/>
              </a:rPr>
              <a:t>编址单位、机器字长</a:t>
            </a:r>
          </a:p>
        </p:txBody>
      </p:sp>
      <p:pic>
        <p:nvPicPr>
          <p:cNvPr id="6" name="图片 5">
            <a:extLst>
              <a:ext uri="{FF2B5EF4-FFF2-40B4-BE49-F238E27FC236}">
                <a16:creationId xmlns:a16="http://schemas.microsoft.com/office/drawing/2014/main" id="{D25D9E92-C443-8B48-B4DA-736C2381C98F}"/>
              </a:ext>
            </a:extLst>
          </p:cNvPr>
          <p:cNvPicPr>
            <a:picLocks noChangeAspect="1"/>
          </p:cNvPicPr>
          <p:nvPr/>
        </p:nvPicPr>
        <p:blipFill>
          <a:blip r:embed="rId2"/>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1682013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822921-0683-6340-88D8-D9C3C9DADEC2}"/>
              </a:ext>
            </a:extLst>
          </p:cNvPr>
          <p:cNvSpPr>
            <a:spLocks noGrp="1"/>
          </p:cNvSpPr>
          <p:nvPr>
            <p:ph type="title"/>
          </p:nvPr>
        </p:nvSpPr>
        <p:spPr>
          <a:xfrm>
            <a:off x="838200" y="365125"/>
            <a:ext cx="10515600" cy="732155"/>
          </a:xfrm>
        </p:spPr>
        <p:txBody>
          <a:bodyPr>
            <a:normAutofit/>
          </a:bodyPr>
          <a:lstStyle/>
          <a:p>
            <a:pPr algn="ctr"/>
            <a:r>
              <a:rPr kumimoji="1" lang="zh-CN" altLang="en-US" sz="2400" dirty="0">
                <a:latin typeface="SimHei" panose="02010609060101010101" pitchFamily="49" charset="-122"/>
                <a:ea typeface="SimHei" panose="02010609060101010101" pitchFamily="49" charset="-122"/>
              </a:rPr>
              <a:t>编址方式设计</a:t>
            </a:r>
            <a:r>
              <a:rPr kumimoji="1" lang="en-US" altLang="zh-CN" sz="2400" dirty="0">
                <a:latin typeface="SimHei" panose="02010609060101010101" pitchFamily="49" charset="-122"/>
                <a:ea typeface="SimHei" panose="02010609060101010101" pitchFamily="49" charset="-122"/>
              </a:rPr>
              <a:t>——</a:t>
            </a:r>
            <a:r>
              <a:rPr lang="en-US" altLang="zh-CN" sz="2400" dirty="0">
                <a:latin typeface="SimHei" panose="02010609060101010101" pitchFamily="49" charset="-122"/>
                <a:ea typeface="SimHei" panose="02010609060101010101" pitchFamily="49" charset="-122"/>
                <a:cs typeface="Times New Roman" panose="02020603050405020304" pitchFamily="18" charset="0"/>
              </a:rPr>
              <a:t>MEM</a:t>
            </a:r>
            <a:r>
              <a:rPr lang="zh-CN" altLang="en-US" sz="2400" dirty="0">
                <a:latin typeface="SimHei" panose="02010609060101010101" pitchFamily="49" charset="-122"/>
                <a:ea typeface="SimHei" panose="02010609060101010101" pitchFamily="49" charset="-122"/>
                <a:cs typeface="Times New Roman" panose="02020603050405020304" pitchFamily="18" charset="0"/>
              </a:rPr>
              <a:t>、外设、寄存器（编址单位、编址方式）</a:t>
            </a:r>
            <a:endParaRPr kumimoji="1" lang="zh-CN" altLang="en-US" sz="2400" dirty="0">
              <a:latin typeface="Arial" panose="020B0604020202020204" pitchFamily="34" charset="0"/>
              <a:ea typeface="SimHei" panose="02010609060101010101" pitchFamily="49" charset="-122"/>
              <a:cs typeface="Arial" panose="020B0604020202020204" pitchFamily="34" charset="0"/>
            </a:endParaRPr>
          </a:p>
        </p:txBody>
      </p:sp>
      <p:sp>
        <p:nvSpPr>
          <p:cNvPr id="11" name="灯片编号占位符 10">
            <a:extLst>
              <a:ext uri="{FF2B5EF4-FFF2-40B4-BE49-F238E27FC236}">
                <a16:creationId xmlns:a16="http://schemas.microsoft.com/office/drawing/2014/main" id="{27D709CE-78E8-AB49-BD56-6C82D8F6653F}"/>
              </a:ext>
            </a:extLst>
          </p:cNvPr>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SimHei" panose="02010609060101010101" pitchFamily="49" charset="-122"/>
                <a:cs typeface="Arial" panose="020B0604020202020204" pitchFamily="34" charset="0"/>
              </a:rPr>
              <a:t>13</a:t>
            </a:fld>
            <a:endParaRPr kumimoji="1" lang="zh-CN" altLang="en-US">
              <a:latin typeface="Arial" panose="020B0604020202020204" pitchFamily="34" charset="0"/>
              <a:ea typeface="SimHei" panose="02010609060101010101" pitchFamily="49" charset="-122"/>
              <a:cs typeface="Arial" panose="020B0604020202020204" pitchFamily="34" charset="0"/>
            </a:endParaRPr>
          </a:p>
        </p:txBody>
      </p:sp>
      <p:cxnSp>
        <p:nvCxnSpPr>
          <p:cNvPr id="32" name="直线连接符 31">
            <a:extLst>
              <a:ext uri="{FF2B5EF4-FFF2-40B4-BE49-F238E27FC236}">
                <a16:creationId xmlns:a16="http://schemas.microsoft.com/office/drawing/2014/main" id="{7533DE7B-EB99-FE46-858C-3C8DACBA0330}"/>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graphicFrame>
        <p:nvGraphicFramePr>
          <p:cNvPr id="5" name="表格 3">
            <a:extLst>
              <a:ext uri="{FF2B5EF4-FFF2-40B4-BE49-F238E27FC236}">
                <a16:creationId xmlns:a16="http://schemas.microsoft.com/office/drawing/2014/main" id="{1300E306-396E-2844-BDAE-B67AA923BF14}"/>
              </a:ext>
            </a:extLst>
          </p:cNvPr>
          <p:cNvGraphicFramePr>
            <a:graphicFrameLocks noGrp="1"/>
          </p:cNvGraphicFramePr>
          <p:nvPr>
            <p:extLst>
              <p:ext uri="{D42A27DB-BD31-4B8C-83A1-F6EECF244321}">
                <p14:modId xmlns:p14="http://schemas.microsoft.com/office/powerpoint/2010/main" val="884644898"/>
              </p:ext>
            </p:extLst>
          </p:nvPr>
        </p:nvGraphicFramePr>
        <p:xfrm>
          <a:off x="1465282" y="1739396"/>
          <a:ext cx="9261435" cy="3641211"/>
        </p:xfrm>
        <a:graphic>
          <a:graphicData uri="http://schemas.openxmlformats.org/drawingml/2006/table">
            <a:tbl>
              <a:tblPr firstRow="1" bandRow="1">
                <a:tableStyleId>{5C22544A-7EE6-4342-B048-85BDC9FD1C3A}</a:tableStyleId>
              </a:tblPr>
              <a:tblGrid>
                <a:gridCol w="1852287">
                  <a:extLst>
                    <a:ext uri="{9D8B030D-6E8A-4147-A177-3AD203B41FA5}">
                      <a16:colId xmlns:a16="http://schemas.microsoft.com/office/drawing/2014/main" val="511904382"/>
                    </a:ext>
                  </a:extLst>
                </a:gridCol>
                <a:gridCol w="1852287">
                  <a:extLst>
                    <a:ext uri="{9D8B030D-6E8A-4147-A177-3AD203B41FA5}">
                      <a16:colId xmlns:a16="http://schemas.microsoft.com/office/drawing/2014/main" val="1402490509"/>
                    </a:ext>
                  </a:extLst>
                </a:gridCol>
                <a:gridCol w="1852287">
                  <a:extLst>
                    <a:ext uri="{9D8B030D-6E8A-4147-A177-3AD203B41FA5}">
                      <a16:colId xmlns:a16="http://schemas.microsoft.com/office/drawing/2014/main" val="369352769"/>
                    </a:ext>
                  </a:extLst>
                </a:gridCol>
                <a:gridCol w="1852287">
                  <a:extLst>
                    <a:ext uri="{9D8B030D-6E8A-4147-A177-3AD203B41FA5}">
                      <a16:colId xmlns:a16="http://schemas.microsoft.com/office/drawing/2014/main" val="2637923051"/>
                    </a:ext>
                  </a:extLst>
                </a:gridCol>
                <a:gridCol w="1852287">
                  <a:extLst>
                    <a:ext uri="{9D8B030D-6E8A-4147-A177-3AD203B41FA5}">
                      <a16:colId xmlns:a16="http://schemas.microsoft.com/office/drawing/2014/main" val="2639076282"/>
                    </a:ext>
                  </a:extLst>
                </a:gridCol>
              </a:tblGrid>
              <a:tr h="844802">
                <a:tc>
                  <a:txBody>
                    <a:bodyPr/>
                    <a:lstStyle/>
                    <a:p>
                      <a:pPr algn="ctr"/>
                      <a:r>
                        <a:rPr lang="zh-CN" altLang="en-US" dirty="0"/>
                        <a:t>指令系统</a:t>
                      </a:r>
                    </a:p>
                  </a:txBody>
                  <a:tcPr anchor="ctr"/>
                </a:tc>
                <a:tc>
                  <a:txBody>
                    <a:bodyPr/>
                    <a:lstStyle/>
                    <a:p>
                      <a:pPr algn="ctr"/>
                      <a:r>
                        <a:rPr lang="en-US" altLang="zh-CN" sz="1800" b="1" kern="1200">
                          <a:solidFill>
                            <a:schemeClr val="lt1"/>
                          </a:solidFill>
                          <a:effectLst/>
                          <a:latin typeface="+mn-lt"/>
                          <a:ea typeface="+mn-ea"/>
                          <a:cs typeface="+mn-cs"/>
                        </a:rPr>
                        <a:t>MEM</a:t>
                      </a:r>
                      <a:r>
                        <a:rPr lang="zh-CN" altLang="en-US" sz="1800" b="1" kern="1200">
                          <a:solidFill>
                            <a:schemeClr val="lt1"/>
                          </a:solidFill>
                          <a:effectLst/>
                          <a:latin typeface="+mn-lt"/>
                          <a:ea typeface="+mn-ea"/>
                          <a:cs typeface="+mn-cs"/>
                        </a:rPr>
                        <a:t>编址单位</a:t>
                      </a:r>
                    </a:p>
                  </a:txBody>
                  <a:tcPr anchor="ctr"/>
                </a:tc>
                <a:tc>
                  <a:txBody>
                    <a:bodyPr/>
                    <a:lstStyle/>
                    <a:p>
                      <a:pPr algn="ctr"/>
                      <a:r>
                        <a:rPr lang="zh-CN" altLang="en-US" dirty="0"/>
                        <a:t>外设编址方式</a:t>
                      </a:r>
                    </a:p>
                  </a:txBody>
                  <a:tcPr anchor="ctr"/>
                </a:tc>
                <a:tc>
                  <a:txBody>
                    <a:bodyPr/>
                    <a:lstStyle/>
                    <a:p>
                      <a:pPr algn="ctr"/>
                      <a:r>
                        <a:rPr lang="zh-CN" altLang="en-US" dirty="0"/>
                        <a:t>寄存器编址方式</a:t>
                      </a:r>
                    </a:p>
                  </a:txBody>
                  <a:tcPr anchor="ctr"/>
                </a:tc>
                <a:tc>
                  <a:txBody>
                    <a:bodyPr/>
                    <a:lstStyle/>
                    <a:p>
                      <a:pPr algn="ctr"/>
                      <a:r>
                        <a:rPr lang="zh-CN" altLang="en-US" dirty="0"/>
                        <a:t>机器字长</a:t>
                      </a:r>
                    </a:p>
                  </a:txBody>
                  <a:tcPr anchor="ctr"/>
                </a:tc>
                <a:extLst>
                  <a:ext uri="{0D108BD9-81ED-4DB2-BD59-A6C34878D82A}">
                    <a16:rowId xmlns:a16="http://schemas.microsoft.com/office/drawing/2014/main" val="3334703442"/>
                  </a:ext>
                </a:extLst>
              </a:tr>
              <a:tr h="844802">
                <a:tc>
                  <a:txBody>
                    <a:bodyPr/>
                    <a:lstStyle/>
                    <a:p>
                      <a:pPr algn="ctr"/>
                      <a:r>
                        <a:rPr lang="en-US" altLang="zh-CN" dirty="0"/>
                        <a:t>MIPS-32</a:t>
                      </a:r>
                      <a:endParaRPr lang="zh-CN" altLang="en-US" dirty="0"/>
                    </a:p>
                  </a:txBody>
                  <a:tcPr anchor="ctr"/>
                </a:tc>
                <a:tc>
                  <a:txBody>
                    <a:bodyPr/>
                    <a:lstStyle/>
                    <a:p>
                      <a:pPr algn="ctr"/>
                      <a:r>
                        <a:rPr lang="zh-CN" altLang="en-US" dirty="0"/>
                        <a:t>字节</a:t>
                      </a:r>
                    </a:p>
                  </a:txBody>
                  <a:tcPr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统一编址</a:t>
                      </a:r>
                    </a:p>
                  </a:txBody>
                  <a:tcPr marL="9525" marR="9525" marT="9525" marB="0" anchor="ctr"/>
                </a:tc>
                <a:tc>
                  <a:txBody>
                    <a:bodyPr/>
                    <a:lstStyle/>
                    <a:p>
                      <a:pPr marL="0" algn="ctr" defTabSz="914400" rtl="0" eaLnBrk="1" fontAlgn="ctr" latinLnBrk="0" hangingPunct="1"/>
                      <a:r>
                        <a:rPr lang="en-US" sz="1800" kern="1200" dirty="0">
                          <a:solidFill>
                            <a:schemeClr val="dk1"/>
                          </a:solidFill>
                          <a:latin typeface="+mn-lt"/>
                          <a:ea typeface="+mn-ea"/>
                          <a:cs typeface="+mn-cs"/>
                        </a:rPr>
                        <a:t>32b(OPD</a:t>
                      </a:r>
                      <a:r>
                        <a:rPr lang="zh-CN" altLang="en-US" sz="1800" kern="1200" dirty="0">
                          <a:solidFill>
                            <a:schemeClr val="dk1"/>
                          </a:solidFill>
                          <a:latin typeface="+mn-lt"/>
                          <a:ea typeface="+mn-ea"/>
                          <a:cs typeface="+mn-cs"/>
                        </a:rPr>
                        <a:t>长度</a:t>
                      </a:r>
                      <a:r>
                        <a:rPr lang="en-US" altLang="zh-CN" sz="1800" kern="1200" dirty="0">
                          <a:solidFill>
                            <a:schemeClr val="dk1"/>
                          </a:solidFill>
                          <a:latin typeface="+mn-lt"/>
                          <a:ea typeface="+mn-ea"/>
                          <a:cs typeface="+mn-cs"/>
                        </a:rPr>
                        <a:t>)</a:t>
                      </a:r>
                    </a:p>
                  </a:txBody>
                  <a:tcPr marL="9525" marR="9525" marT="9525" marB="0" anchor="ctr"/>
                </a:tc>
                <a:tc>
                  <a:txBody>
                    <a:bodyPr/>
                    <a:lstStyle/>
                    <a:p>
                      <a:pPr marL="0" algn="ctr" defTabSz="914400" rtl="0" eaLnBrk="1" fontAlgn="ctr" latinLnBrk="0" hangingPunct="1"/>
                      <a:r>
                        <a:rPr lang="en-US" altLang="zh-CN" sz="1800" kern="1200" dirty="0">
                          <a:solidFill>
                            <a:schemeClr val="dk1"/>
                          </a:solidFill>
                          <a:latin typeface="+mn-lt"/>
                          <a:ea typeface="+mn-ea"/>
                          <a:cs typeface="+mn-cs"/>
                        </a:rPr>
                        <a:t>32</a:t>
                      </a:r>
                    </a:p>
                  </a:txBody>
                  <a:tcPr marL="9525" marR="9525" marT="9525" marB="0" anchor="ctr"/>
                </a:tc>
                <a:extLst>
                  <a:ext uri="{0D108BD9-81ED-4DB2-BD59-A6C34878D82A}">
                    <a16:rowId xmlns:a16="http://schemas.microsoft.com/office/drawing/2014/main" val="4157324115"/>
                  </a:ext>
                </a:extLst>
              </a:tr>
              <a:tr h="844802">
                <a:tc>
                  <a:txBody>
                    <a:bodyPr/>
                    <a:lstStyle/>
                    <a:p>
                      <a:pPr algn="ctr"/>
                      <a:r>
                        <a:rPr lang="en-US" altLang="zh-CN" dirty="0"/>
                        <a:t>ARMv8-A64</a:t>
                      </a:r>
                      <a:endParaRPr lang="zh-CN" altLang="en-US" dirty="0"/>
                    </a:p>
                  </a:txBody>
                  <a:tcPr anchor="ctr"/>
                </a:tc>
                <a:tc>
                  <a:txBody>
                    <a:bodyPr/>
                    <a:lstStyle/>
                    <a:p>
                      <a:pPr algn="ctr"/>
                      <a:r>
                        <a:rPr lang="zh-CN" altLang="en-US" dirty="0">
                          <a:solidFill>
                            <a:schemeClr val="tx1"/>
                          </a:solidFill>
                        </a:rPr>
                        <a:t>字节</a:t>
                      </a:r>
                    </a:p>
                  </a:txBody>
                  <a:tcPr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统一编址</a:t>
                      </a:r>
                    </a:p>
                  </a:txBody>
                  <a:tcPr marL="9525" marR="9525" marT="9525" marB="0" anchor="ctr"/>
                </a:tc>
                <a:tc>
                  <a:txBody>
                    <a:bodyPr/>
                    <a:lstStyle/>
                    <a:p>
                      <a:pPr marL="0" algn="ctr" defTabSz="914400" rtl="0" eaLnBrk="1" fontAlgn="ctr" latinLnBrk="0" hangingPunct="1"/>
                      <a:r>
                        <a:rPr lang="en-US" sz="1800" kern="1200" dirty="0">
                          <a:solidFill>
                            <a:schemeClr val="dk1"/>
                          </a:solidFill>
                          <a:latin typeface="+mn-lt"/>
                          <a:ea typeface="+mn-ea"/>
                          <a:cs typeface="+mn-cs"/>
                        </a:rPr>
                        <a:t>GPR(64b/</a:t>
                      </a:r>
                      <a:r>
                        <a:rPr lang="zh-CN" altLang="en-US" sz="1800" kern="1200" dirty="0">
                          <a:solidFill>
                            <a:schemeClr val="dk1"/>
                          </a:solidFill>
                          <a:latin typeface="+mn-lt"/>
                          <a:ea typeface="+mn-ea"/>
                          <a:cs typeface="+mn-cs"/>
                        </a:rPr>
                        <a:t>可访问</a:t>
                      </a:r>
                      <a:r>
                        <a:rPr lang="en-US" altLang="zh-CN" sz="1800" kern="1200" dirty="0">
                          <a:solidFill>
                            <a:schemeClr val="dk1"/>
                          </a:solidFill>
                          <a:latin typeface="+mn-lt"/>
                          <a:ea typeface="+mn-ea"/>
                          <a:cs typeface="+mn-cs"/>
                        </a:rPr>
                        <a:t>32</a:t>
                      </a:r>
                      <a:r>
                        <a:rPr lang="en-US" sz="1800" kern="1200" dirty="0">
                          <a:solidFill>
                            <a:schemeClr val="dk1"/>
                          </a:solidFill>
                          <a:latin typeface="+mn-lt"/>
                          <a:ea typeface="+mn-ea"/>
                          <a:cs typeface="+mn-cs"/>
                        </a:rPr>
                        <a:t>b)</a:t>
                      </a:r>
                    </a:p>
                    <a:p>
                      <a:pPr marL="0" algn="ctr" defTabSz="914400" rtl="0" eaLnBrk="1" fontAlgn="ctr" latinLnBrk="0" hangingPunct="1"/>
                      <a:r>
                        <a:rPr lang="en-US" sz="1800" kern="1200" dirty="0">
                          <a:solidFill>
                            <a:schemeClr val="dk1"/>
                          </a:solidFill>
                          <a:latin typeface="+mn-lt"/>
                          <a:ea typeface="+mn-ea"/>
                          <a:cs typeface="+mn-cs"/>
                        </a:rPr>
                        <a:t>V(128b/</a:t>
                      </a:r>
                      <a:r>
                        <a:rPr lang="zh-CN" altLang="en-US" sz="1800" kern="1200" dirty="0">
                          <a:solidFill>
                            <a:schemeClr val="dk1"/>
                          </a:solidFill>
                          <a:latin typeface="+mn-lt"/>
                          <a:ea typeface="+mn-ea"/>
                          <a:cs typeface="+mn-cs"/>
                        </a:rPr>
                        <a:t>可访问</a:t>
                      </a:r>
                      <a:r>
                        <a:rPr lang="en-US" altLang="zh-CN" sz="1800" kern="1200" dirty="0">
                          <a:solidFill>
                            <a:schemeClr val="dk1"/>
                          </a:solidFill>
                          <a:latin typeface="+mn-lt"/>
                          <a:ea typeface="+mn-ea"/>
                          <a:cs typeface="+mn-cs"/>
                        </a:rPr>
                        <a:t>64</a:t>
                      </a:r>
                      <a:r>
                        <a:rPr lang="en-US" sz="1800" kern="1200" dirty="0">
                          <a:solidFill>
                            <a:schemeClr val="dk1"/>
                          </a:solidFill>
                          <a:latin typeface="+mn-lt"/>
                          <a:ea typeface="+mn-ea"/>
                          <a:cs typeface="+mn-cs"/>
                        </a:rPr>
                        <a:t>b)</a:t>
                      </a:r>
                    </a:p>
                  </a:txBody>
                  <a:tcPr marL="9525" marR="9525" marT="9525" marB="0" anchor="ctr"/>
                </a:tc>
                <a:tc>
                  <a:txBody>
                    <a:bodyPr/>
                    <a:lstStyle/>
                    <a:p>
                      <a:pPr marL="0" algn="ctr" defTabSz="914400" rtl="0" eaLnBrk="1" fontAlgn="ctr" latinLnBrk="0" hangingPunct="1"/>
                      <a:r>
                        <a:rPr lang="en-US" altLang="zh-CN" sz="1800" kern="1200" dirty="0">
                          <a:solidFill>
                            <a:schemeClr val="dk1"/>
                          </a:solidFill>
                          <a:latin typeface="+mn-lt"/>
                          <a:ea typeface="+mn-ea"/>
                          <a:cs typeface="+mn-cs"/>
                        </a:rPr>
                        <a:t>64</a:t>
                      </a:r>
                      <a:endParaRPr lang="en-US" sz="1800" kern="1200" dirty="0">
                        <a:solidFill>
                          <a:schemeClr val="dk1"/>
                        </a:solidFill>
                        <a:latin typeface="+mn-lt"/>
                        <a:ea typeface="+mn-ea"/>
                        <a:cs typeface="+mn-cs"/>
                      </a:endParaRPr>
                    </a:p>
                  </a:txBody>
                  <a:tcPr marL="9525" marR="9525" marT="9525" marB="0" anchor="ctr"/>
                </a:tc>
                <a:extLst>
                  <a:ext uri="{0D108BD9-81ED-4DB2-BD59-A6C34878D82A}">
                    <a16:rowId xmlns:a16="http://schemas.microsoft.com/office/drawing/2014/main" val="3203571524"/>
                  </a:ext>
                </a:extLst>
              </a:tr>
              <a:tr h="844802">
                <a:tc>
                  <a:txBody>
                    <a:bodyPr/>
                    <a:lstStyle/>
                    <a:p>
                      <a:pPr algn="ctr"/>
                      <a:r>
                        <a:rPr lang="en-US" altLang="zh-CN" dirty="0"/>
                        <a:t>IA-16</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字节</a:t>
                      </a:r>
                    </a:p>
                  </a:txBody>
                  <a:tcPr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独立编址</a:t>
                      </a:r>
                    </a:p>
                  </a:txBody>
                  <a:tcPr marL="9525" marR="9525" marT="9525" marB="0" anchor="ctr"/>
                </a:tc>
                <a:tc>
                  <a:txBody>
                    <a:bodyPr/>
                    <a:lstStyle/>
                    <a:p>
                      <a:pPr marL="0" algn="ctr" defTabSz="914400" rtl="0" eaLnBrk="1" fontAlgn="ctr" latinLnBrk="0" hangingPunct="1"/>
                      <a:r>
                        <a:rPr lang="en-US" sz="1800" kern="1200" dirty="0">
                          <a:solidFill>
                            <a:schemeClr val="dk1"/>
                          </a:solidFill>
                          <a:latin typeface="+mn-lt"/>
                          <a:ea typeface="+mn-ea"/>
                          <a:cs typeface="+mn-cs"/>
                        </a:rPr>
                        <a:t>32b(</a:t>
                      </a:r>
                      <a:r>
                        <a:rPr lang="zh-CN" altLang="en-US" sz="1800" kern="1200" dirty="0">
                          <a:solidFill>
                            <a:schemeClr val="dk1"/>
                          </a:solidFill>
                          <a:latin typeface="+mn-lt"/>
                          <a:ea typeface="+mn-ea"/>
                          <a:cs typeface="+mn-cs"/>
                        </a:rPr>
                        <a:t>可访问</a:t>
                      </a:r>
                      <a:r>
                        <a:rPr lang="en-US" altLang="zh-CN" sz="1800" kern="1200" dirty="0">
                          <a:solidFill>
                            <a:schemeClr val="dk1"/>
                          </a:solidFill>
                          <a:latin typeface="+mn-lt"/>
                          <a:ea typeface="+mn-ea"/>
                          <a:cs typeface="+mn-cs"/>
                        </a:rPr>
                        <a:t>8/16)</a:t>
                      </a:r>
                    </a:p>
                  </a:txBody>
                  <a:tcPr marL="9525" marR="9525" marT="9525" marB="0" anchor="ctr"/>
                </a:tc>
                <a:tc>
                  <a:txBody>
                    <a:bodyPr/>
                    <a:lstStyle/>
                    <a:p>
                      <a:pPr marL="0" algn="ctr" defTabSz="914400" rtl="0" eaLnBrk="1" fontAlgn="ctr" latinLnBrk="0" hangingPunct="1"/>
                      <a:r>
                        <a:rPr lang="en-US" altLang="zh-CN" sz="1800" kern="1200" dirty="0">
                          <a:solidFill>
                            <a:schemeClr val="dk1"/>
                          </a:solidFill>
                          <a:latin typeface="+mn-lt"/>
                          <a:ea typeface="+mn-ea"/>
                          <a:cs typeface="+mn-cs"/>
                        </a:rPr>
                        <a:t>16</a:t>
                      </a:r>
                    </a:p>
                  </a:txBody>
                  <a:tcPr marL="9525" marR="9525" marT="9525" marB="0" anchor="ctr"/>
                </a:tc>
                <a:extLst>
                  <a:ext uri="{0D108BD9-81ED-4DB2-BD59-A6C34878D82A}">
                    <a16:rowId xmlns:a16="http://schemas.microsoft.com/office/drawing/2014/main" val="3280571366"/>
                  </a:ext>
                </a:extLst>
              </a:tr>
            </a:tbl>
          </a:graphicData>
        </a:graphic>
      </p:graphicFrame>
      <p:pic>
        <p:nvPicPr>
          <p:cNvPr id="7" name="图片 6">
            <a:extLst>
              <a:ext uri="{FF2B5EF4-FFF2-40B4-BE49-F238E27FC236}">
                <a16:creationId xmlns:a16="http://schemas.microsoft.com/office/drawing/2014/main" id="{BDB2AE84-BD38-374F-80F8-9719D2CE743F}"/>
              </a:ext>
            </a:extLst>
          </p:cNvPr>
          <p:cNvPicPr>
            <a:picLocks noChangeAspect="1"/>
          </p:cNvPicPr>
          <p:nvPr/>
        </p:nvPicPr>
        <p:blipFill>
          <a:blip r:embed="rId3"/>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4073993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7CF7-FE20-6345-B33C-D1FACC9D4330}"/>
              </a:ext>
            </a:extLst>
          </p:cNvPr>
          <p:cNvSpPr>
            <a:spLocks noGrp="1"/>
          </p:cNvSpPr>
          <p:nvPr>
            <p:ph type="title"/>
          </p:nvPr>
        </p:nvSpPr>
        <p:spPr/>
        <p:txBody>
          <a:bodyPr/>
          <a:lstStyle/>
          <a:p>
            <a:r>
              <a:rPr kumimoji="1" lang="en-US" altLang="zh-CN" dirty="0">
                <a:latin typeface="SimHei" panose="02010609060101010101" pitchFamily="49" charset="-122"/>
                <a:ea typeface="SimHei" panose="02010609060101010101" pitchFamily="49" charset="-122"/>
              </a:rPr>
              <a:t>05</a:t>
            </a:r>
            <a:r>
              <a:rPr kumimoji="1" lang="zh-CN" altLang="en-US" dirty="0">
                <a:latin typeface="SimHei" panose="02010609060101010101" pitchFamily="49" charset="-122"/>
                <a:ea typeface="SimHei" panose="02010609060101010101" pitchFamily="49" charset="-122"/>
              </a:rPr>
              <a:t>寻址方式设计</a:t>
            </a:r>
            <a:endParaRPr kumimoji="1" lang="zh-CN" altLang="en-US" dirty="0"/>
          </a:p>
        </p:txBody>
      </p:sp>
      <p:sp>
        <p:nvSpPr>
          <p:cNvPr id="4" name="灯片编号占位符 3">
            <a:extLst>
              <a:ext uri="{FF2B5EF4-FFF2-40B4-BE49-F238E27FC236}">
                <a16:creationId xmlns:a16="http://schemas.microsoft.com/office/drawing/2014/main" id="{93ACBE05-56B2-B34D-918B-4D7C73CD5866}"/>
              </a:ext>
            </a:extLst>
          </p:cNvPr>
          <p:cNvSpPr>
            <a:spLocks noGrp="1"/>
          </p:cNvSpPr>
          <p:nvPr>
            <p:ph type="sldNum" sz="quarter" idx="12"/>
          </p:nvPr>
        </p:nvSpPr>
        <p:spPr/>
        <p:txBody>
          <a:bodyPr/>
          <a:lstStyle/>
          <a:p>
            <a:fld id="{46ED3DFB-D36D-4541-BF03-E732CAA7FA92}" type="slidenum">
              <a:rPr kumimoji="1" lang="zh-CN" altLang="en-US" smtClean="0"/>
              <a:t>14</a:t>
            </a:fld>
            <a:endParaRPr kumimoji="1" lang="zh-CN" altLang="en-US"/>
          </a:p>
        </p:txBody>
      </p:sp>
      <p:sp>
        <p:nvSpPr>
          <p:cNvPr id="7" name="文本占位符 2">
            <a:extLst>
              <a:ext uri="{FF2B5EF4-FFF2-40B4-BE49-F238E27FC236}">
                <a16:creationId xmlns:a16="http://schemas.microsoft.com/office/drawing/2014/main" id="{816AE836-BD9C-874A-8EFB-9AFCAE7B69EE}"/>
              </a:ext>
            </a:extLst>
          </p:cNvPr>
          <p:cNvSpPr txBox="1">
            <a:spLocks/>
          </p:cNvSpPr>
          <p:nvPr/>
        </p:nvSpPr>
        <p:spPr>
          <a:xfrm>
            <a:off x="838200" y="4709319"/>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zh-CN" altLang="en-US" sz="2800" dirty="0">
                <a:latin typeface="SimHei" panose="02010609060101010101" pitchFamily="49" charset="-122"/>
                <a:ea typeface="SimHei" panose="02010609060101010101" pitchFamily="49" charset="-122"/>
                <a:cs typeface="Times New Roman" panose="02020603050405020304" pitchFamily="18" charset="0"/>
              </a:rPr>
              <a:t>数据寻址方式、指令寻址方式</a:t>
            </a:r>
          </a:p>
        </p:txBody>
      </p:sp>
      <p:pic>
        <p:nvPicPr>
          <p:cNvPr id="6" name="图片 5">
            <a:extLst>
              <a:ext uri="{FF2B5EF4-FFF2-40B4-BE49-F238E27FC236}">
                <a16:creationId xmlns:a16="http://schemas.microsoft.com/office/drawing/2014/main" id="{4DDF532B-AFB9-8F43-9075-A3F2B2982E78}"/>
              </a:ext>
            </a:extLst>
          </p:cNvPr>
          <p:cNvPicPr>
            <a:picLocks noChangeAspect="1"/>
          </p:cNvPicPr>
          <p:nvPr/>
        </p:nvPicPr>
        <p:blipFill>
          <a:blip r:embed="rId2"/>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884739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822921-0683-6340-88D8-D9C3C9DADEC2}"/>
              </a:ext>
            </a:extLst>
          </p:cNvPr>
          <p:cNvSpPr>
            <a:spLocks noGrp="1"/>
          </p:cNvSpPr>
          <p:nvPr>
            <p:ph type="title"/>
          </p:nvPr>
        </p:nvSpPr>
        <p:spPr>
          <a:xfrm>
            <a:off x="838200" y="365125"/>
            <a:ext cx="10515600" cy="732155"/>
          </a:xfrm>
        </p:spPr>
        <p:txBody>
          <a:bodyPr>
            <a:normAutofit/>
          </a:bodyPr>
          <a:lstStyle/>
          <a:p>
            <a:pPr algn="ctr"/>
            <a:r>
              <a:rPr kumimoji="1" lang="zh-CN" altLang="en-US" sz="2400" dirty="0">
                <a:latin typeface="SimHei" panose="02010609060101010101" pitchFamily="49" charset="-122"/>
                <a:ea typeface="SimHei" panose="02010609060101010101" pitchFamily="49" charset="-122"/>
              </a:rPr>
              <a:t>寻址方式设计</a:t>
            </a:r>
            <a:r>
              <a:rPr kumimoji="1" lang="en-US" altLang="zh-CN" sz="2400" dirty="0">
                <a:latin typeface="SimHei" panose="02010609060101010101" pitchFamily="49" charset="-122"/>
                <a:ea typeface="SimHei" panose="02010609060101010101" pitchFamily="49" charset="-122"/>
              </a:rPr>
              <a:t>——</a:t>
            </a:r>
            <a:r>
              <a:rPr kumimoji="1" lang="zh-CN" altLang="en-US" sz="2400" dirty="0">
                <a:latin typeface="SimHei" panose="02010609060101010101" pitchFamily="49" charset="-122"/>
                <a:ea typeface="SimHei" panose="02010609060101010101" pitchFamily="49" charset="-122"/>
              </a:rPr>
              <a:t>数据寻址</a:t>
            </a:r>
            <a:r>
              <a:rPr kumimoji="1" lang="en-US" altLang="zh-CN" sz="2400" dirty="0">
                <a:latin typeface="SimHei" panose="02010609060101010101" pitchFamily="49" charset="-122"/>
                <a:ea typeface="SimHei" panose="02010609060101010101" pitchFamily="49" charset="-122"/>
              </a:rPr>
              <a:t>&amp;</a:t>
            </a:r>
            <a:r>
              <a:rPr kumimoji="1" lang="zh-CN" altLang="en-US" sz="2400" dirty="0">
                <a:latin typeface="SimHei" panose="02010609060101010101" pitchFamily="49" charset="-122"/>
                <a:ea typeface="SimHei" panose="02010609060101010101" pitchFamily="49" charset="-122"/>
              </a:rPr>
              <a:t>指令寻址</a:t>
            </a:r>
            <a:endParaRPr kumimoji="1" lang="zh-CN" altLang="en-US" sz="2400" dirty="0">
              <a:latin typeface="Arial" panose="020B0604020202020204" pitchFamily="34" charset="0"/>
              <a:ea typeface="SimHei" panose="02010609060101010101" pitchFamily="49" charset="-122"/>
              <a:cs typeface="Arial" panose="020B0604020202020204" pitchFamily="34" charset="0"/>
            </a:endParaRPr>
          </a:p>
        </p:txBody>
      </p:sp>
      <p:sp>
        <p:nvSpPr>
          <p:cNvPr id="11" name="灯片编号占位符 10">
            <a:extLst>
              <a:ext uri="{FF2B5EF4-FFF2-40B4-BE49-F238E27FC236}">
                <a16:creationId xmlns:a16="http://schemas.microsoft.com/office/drawing/2014/main" id="{27D709CE-78E8-AB49-BD56-6C82D8F6653F}"/>
              </a:ext>
            </a:extLst>
          </p:cNvPr>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SimHei" panose="02010609060101010101" pitchFamily="49" charset="-122"/>
                <a:cs typeface="Arial" panose="020B0604020202020204" pitchFamily="34" charset="0"/>
              </a:rPr>
              <a:t>15</a:t>
            </a:fld>
            <a:endParaRPr kumimoji="1" lang="zh-CN" altLang="en-US">
              <a:latin typeface="Arial" panose="020B0604020202020204" pitchFamily="34" charset="0"/>
              <a:ea typeface="SimHei" panose="02010609060101010101" pitchFamily="49" charset="-122"/>
              <a:cs typeface="Arial" panose="020B0604020202020204" pitchFamily="34" charset="0"/>
            </a:endParaRPr>
          </a:p>
        </p:txBody>
      </p:sp>
      <p:cxnSp>
        <p:nvCxnSpPr>
          <p:cNvPr id="32" name="直线连接符 31">
            <a:extLst>
              <a:ext uri="{FF2B5EF4-FFF2-40B4-BE49-F238E27FC236}">
                <a16:creationId xmlns:a16="http://schemas.microsoft.com/office/drawing/2014/main" id="{7533DE7B-EB99-FE46-858C-3C8DACBA0330}"/>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graphicFrame>
        <p:nvGraphicFramePr>
          <p:cNvPr id="5" name="表格 3">
            <a:extLst>
              <a:ext uri="{FF2B5EF4-FFF2-40B4-BE49-F238E27FC236}">
                <a16:creationId xmlns:a16="http://schemas.microsoft.com/office/drawing/2014/main" id="{558D461C-2E85-3348-9399-840FB95AC5E9}"/>
              </a:ext>
            </a:extLst>
          </p:cNvPr>
          <p:cNvGraphicFramePr>
            <a:graphicFrameLocks noGrp="1"/>
          </p:cNvGraphicFramePr>
          <p:nvPr/>
        </p:nvGraphicFramePr>
        <p:xfrm>
          <a:off x="838199" y="1640783"/>
          <a:ext cx="7438900" cy="3976988"/>
        </p:xfrm>
        <a:graphic>
          <a:graphicData uri="http://schemas.openxmlformats.org/drawingml/2006/table">
            <a:tbl>
              <a:tblPr firstRow="1" bandRow="1">
                <a:tableStyleId>{5C22544A-7EE6-4342-B048-85BDC9FD1C3A}</a:tableStyleId>
              </a:tblPr>
              <a:tblGrid>
                <a:gridCol w="1859725">
                  <a:extLst>
                    <a:ext uri="{9D8B030D-6E8A-4147-A177-3AD203B41FA5}">
                      <a16:colId xmlns:a16="http://schemas.microsoft.com/office/drawing/2014/main" val="511904382"/>
                    </a:ext>
                  </a:extLst>
                </a:gridCol>
                <a:gridCol w="1859725">
                  <a:extLst>
                    <a:ext uri="{9D8B030D-6E8A-4147-A177-3AD203B41FA5}">
                      <a16:colId xmlns:a16="http://schemas.microsoft.com/office/drawing/2014/main" val="1402490509"/>
                    </a:ext>
                  </a:extLst>
                </a:gridCol>
                <a:gridCol w="1859725">
                  <a:extLst>
                    <a:ext uri="{9D8B030D-6E8A-4147-A177-3AD203B41FA5}">
                      <a16:colId xmlns:a16="http://schemas.microsoft.com/office/drawing/2014/main" val="369352769"/>
                    </a:ext>
                  </a:extLst>
                </a:gridCol>
                <a:gridCol w="1859725">
                  <a:extLst>
                    <a:ext uri="{9D8B030D-6E8A-4147-A177-3AD203B41FA5}">
                      <a16:colId xmlns:a16="http://schemas.microsoft.com/office/drawing/2014/main" val="2637923051"/>
                    </a:ext>
                  </a:extLst>
                </a:gridCol>
              </a:tblGrid>
              <a:tr h="994247">
                <a:tc>
                  <a:txBody>
                    <a:bodyPr/>
                    <a:lstStyle/>
                    <a:p>
                      <a:pPr algn="ctr"/>
                      <a:r>
                        <a:rPr lang="zh-CN" altLang="en-US" dirty="0"/>
                        <a:t>指令系统</a:t>
                      </a:r>
                    </a:p>
                  </a:txBody>
                  <a:tcPr anchor="ctr"/>
                </a:tc>
                <a:tc>
                  <a:txBody>
                    <a:bodyPr/>
                    <a:lstStyle/>
                    <a:p>
                      <a:pPr marL="0" algn="ctr" defTabSz="914400" rtl="0" eaLnBrk="1" fontAlgn="ctr" latinLnBrk="0" hangingPunct="1"/>
                      <a:r>
                        <a:rPr lang="zh-CN" altLang="en-US" sz="1800" b="1" kern="1200" dirty="0">
                          <a:solidFill>
                            <a:schemeClr val="lt1"/>
                          </a:solidFill>
                          <a:latin typeface="+mn-lt"/>
                          <a:ea typeface="+mn-ea"/>
                          <a:cs typeface="+mn-cs"/>
                        </a:rPr>
                        <a:t>数据寻址方式</a:t>
                      </a:r>
                    </a:p>
                  </a:txBody>
                  <a:tcPr marL="9525" marR="9525" marT="9525" marB="0" anchor="ctr"/>
                </a:tc>
                <a:tc>
                  <a:txBody>
                    <a:bodyPr/>
                    <a:lstStyle/>
                    <a:p>
                      <a:pPr marL="0" algn="ctr" defTabSz="914400" rtl="0" eaLnBrk="1" fontAlgn="ctr" latinLnBrk="0" hangingPunct="1"/>
                      <a:r>
                        <a:rPr lang="zh-CN" altLang="en-US" sz="1800" b="1" kern="1200" dirty="0">
                          <a:solidFill>
                            <a:schemeClr val="lt1"/>
                          </a:solidFill>
                          <a:latin typeface="+mn-lt"/>
                          <a:ea typeface="+mn-ea"/>
                          <a:cs typeface="+mn-cs"/>
                        </a:rPr>
                        <a:t>指令寻址方式</a:t>
                      </a:r>
                    </a:p>
                  </a:txBody>
                  <a:tcPr marL="9525" marR="9525" marT="9525" marB="0" anchor="ctr"/>
                </a:tc>
                <a:tc>
                  <a:txBody>
                    <a:bodyPr/>
                    <a:lstStyle/>
                    <a:p>
                      <a:pPr marL="0" algn="ctr" defTabSz="914400" rtl="0" eaLnBrk="1" fontAlgn="ctr" latinLnBrk="0" hangingPunct="1"/>
                      <a:r>
                        <a:rPr lang="zh-CN" altLang="en-US" sz="1800" b="1" kern="1200" dirty="0">
                          <a:solidFill>
                            <a:schemeClr val="lt1"/>
                          </a:solidFill>
                          <a:latin typeface="+mn-lt"/>
                          <a:ea typeface="+mn-ea"/>
                          <a:cs typeface="+mn-cs"/>
                        </a:rPr>
                        <a:t>指令字长</a:t>
                      </a:r>
                    </a:p>
                  </a:txBody>
                  <a:tcPr marL="9525" marR="9525" marT="9525" marB="0" anchor="ctr"/>
                </a:tc>
                <a:extLst>
                  <a:ext uri="{0D108BD9-81ED-4DB2-BD59-A6C34878D82A}">
                    <a16:rowId xmlns:a16="http://schemas.microsoft.com/office/drawing/2014/main" val="3334703442"/>
                  </a:ext>
                </a:extLst>
              </a:tr>
              <a:tr h="994247">
                <a:tc>
                  <a:txBody>
                    <a:bodyPr/>
                    <a:lstStyle/>
                    <a:p>
                      <a:pPr algn="ctr"/>
                      <a:r>
                        <a:rPr lang="en-US" altLang="zh-CN" dirty="0"/>
                        <a:t>MIPS-32</a:t>
                      </a:r>
                      <a:endParaRPr lang="zh-CN" altLang="en-US" dirty="0"/>
                    </a:p>
                  </a:txBody>
                  <a:tcPr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立即、寄存器</a:t>
                      </a:r>
                      <a:endParaRPr lang="en-US" altLang="zh-CN" sz="1800" kern="1200" dirty="0">
                        <a:solidFill>
                          <a:schemeClr val="dk1"/>
                        </a:solidFill>
                        <a:latin typeface="+mn-lt"/>
                        <a:ea typeface="+mn-ea"/>
                        <a:cs typeface="+mn-cs"/>
                      </a:endParaRPr>
                    </a:p>
                    <a:p>
                      <a:pPr marL="0" algn="ctr" defTabSz="914400" rtl="0" eaLnBrk="1" fontAlgn="ctr" latinLnBrk="0" hangingPunct="1"/>
                      <a:r>
                        <a:rPr lang="zh-CN" altLang="en-US" sz="1800" kern="1200" dirty="0">
                          <a:solidFill>
                            <a:schemeClr val="dk1"/>
                          </a:solidFill>
                          <a:latin typeface="+mn-lt"/>
                          <a:ea typeface="+mn-ea"/>
                          <a:cs typeface="+mn-cs"/>
                        </a:rPr>
                        <a:t>基址</a:t>
                      </a:r>
                    </a:p>
                  </a:txBody>
                  <a:tcPr marL="9525" marR="9525" marT="9525"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相对</a:t>
                      </a:r>
                      <a:r>
                        <a:rPr lang="en-US" altLang="zh-CN" sz="1800" kern="1200" dirty="0">
                          <a:solidFill>
                            <a:schemeClr val="dk1"/>
                          </a:solidFill>
                          <a:latin typeface="+mn-lt"/>
                          <a:ea typeface="+mn-ea"/>
                          <a:cs typeface="+mn-cs"/>
                        </a:rPr>
                        <a:t>(16</a:t>
                      </a:r>
                      <a:r>
                        <a:rPr lang="en-US" sz="1800" kern="1200" dirty="0">
                          <a:solidFill>
                            <a:schemeClr val="dk1"/>
                          </a:solidFill>
                          <a:latin typeface="+mn-lt"/>
                          <a:ea typeface="+mn-ea"/>
                          <a:cs typeface="+mn-cs"/>
                        </a:rPr>
                        <a:t>b)</a:t>
                      </a:r>
                    </a:p>
                    <a:p>
                      <a:pPr marL="0" algn="ctr" defTabSz="914400" rtl="0" eaLnBrk="1" fontAlgn="ctr" latinLnBrk="0" hangingPunct="1"/>
                      <a:r>
                        <a:rPr lang="zh-CN" altLang="en-US" sz="1800" kern="1200" dirty="0">
                          <a:solidFill>
                            <a:schemeClr val="dk1"/>
                          </a:solidFill>
                          <a:latin typeface="+mn-lt"/>
                          <a:ea typeface="+mn-ea"/>
                          <a:cs typeface="+mn-cs"/>
                        </a:rPr>
                        <a:t>伪直接</a:t>
                      </a:r>
                      <a:r>
                        <a:rPr lang="en-US" altLang="zh-CN" sz="1800" kern="1200" dirty="0">
                          <a:solidFill>
                            <a:schemeClr val="dk1"/>
                          </a:solidFill>
                          <a:latin typeface="+mn-lt"/>
                          <a:ea typeface="+mn-ea"/>
                          <a:cs typeface="+mn-cs"/>
                        </a:rPr>
                        <a:t>(26</a:t>
                      </a:r>
                      <a:r>
                        <a:rPr lang="en-US" sz="1800" kern="1200" dirty="0">
                          <a:solidFill>
                            <a:schemeClr val="dk1"/>
                          </a:solidFill>
                          <a:latin typeface="+mn-lt"/>
                          <a:ea typeface="+mn-ea"/>
                          <a:cs typeface="+mn-cs"/>
                        </a:rPr>
                        <a:t>b)</a:t>
                      </a:r>
                    </a:p>
                  </a:txBody>
                  <a:tcPr marL="9525" marR="9525" marT="9525" marB="0" anchor="ctr"/>
                </a:tc>
                <a:tc>
                  <a:txBody>
                    <a:bodyPr/>
                    <a:lstStyle/>
                    <a:p>
                      <a:pPr marL="0" algn="ctr" defTabSz="914400" rtl="0" eaLnBrk="1" fontAlgn="ctr" latinLnBrk="0" hangingPunct="1"/>
                      <a:r>
                        <a:rPr lang="zh-CN" altLang="en-US" sz="1800" kern="1200">
                          <a:solidFill>
                            <a:schemeClr val="dk1"/>
                          </a:solidFill>
                          <a:latin typeface="+mn-lt"/>
                          <a:ea typeface="+mn-ea"/>
                          <a:cs typeface="+mn-cs"/>
                        </a:rPr>
                        <a:t>定长</a:t>
                      </a:r>
                      <a:r>
                        <a:rPr lang="en-US" altLang="zh-CN" sz="1800" kern="1200">
                          <a:solidFill>
                            <a:schemeClr val="dk1"/>
                          </a:solidFill>
                          <a:latin typeface="+mn-lt"/>
                          <a:ea typeface="+mn-ea"/>
                          <a:cs typeface="+mn-cs"/>
                        </a:rPr>
                        <a:t>32</a:t>
                      </a:r>
                      <a:r>
                        <a:rPr lang="zh-CN" altLang="en-US" sz="1800" kern="1200">
                          <a:solidFill>
                            <a:schemeClr val="dk1"/>
                          </a:solidFill>
                          <a:latin typeface="+mn-lt"/>
                          <a:ea typeface="+mn-ea"/>
                          <a:cs typeface="+mn-cs"/>
                        </a:rPr>
                        <a:t>位</a:t>
                      </a:r>
                    </a:p>
                  </a:txBody>
                  <a:tcPr marL="9525" marR="9525" marT="9525" marB="0" anchor="ctr"/>
                </a:tc>
                <a:extLst>
                  <a:ext uri="{0D108BD9-81ED-4DB2-BD59-A6C34878D82A}">
                    <a16:rowId xmlns:a16="http://schemas.microsoft.com/office/drawing/2014/main" val="4157324115"/>
                  </a:ext>
                </a:extLst>
              </a:tr>
              <a:tr h="994247">
                <a:tc>
                  <a:txBody>
                    <a:bodyPr/>
                    <a:lstStyle/>
                    <a:p>
                      <a:pPr algn="ctr"/>
                      <a:r>
                        <a:rPr lang="en-US" altLang="zh-CN" dirty="0"/>
                        <a:t>ARMv8-A64</a:t>
                      </a:r>
                      <a:endParaRPr lang="zh-CN" altLang="en-US" dirty="0"/>
                    </a:p>
                  </a:txBody>
                  <a:tcPr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立即、寄存器</a:t>
                      </a:r>
                      <a:endParaRPr lang="en-US" altLang="zh-CN" sz="1800" kern="1200" dirty="0">
                        <a:solidFill>
                          <a:schemeClr val="dk1"/>
                        </a:solidFill>
                        <a:latin typeface="+mn-lt"/>
                        <a:ea typeface="+mn-ea"/>
                        <a:cs typeface="+mn-cs"/>
                      </a:endParaRPr>
                    </a:p>
                    <a:p>
                      <a:pPr marL="0" algn="ctr" defTabSz="914400" rtl="0" eaLnBrk="1" fontAlgn="ctr" latinLnBrk="0" hangingPunct="1"/>
                      <a:r>
                        <a:rPr lang="zh-CN" altLang="en-US" sz="1800" kern="1200" dirty="0">
                          <a:solidFill>
                            <a:schemeClr val="dk1"/>
                          </a:solidFill>
                          <a:latin typeface="+mn-lt"/>
                          <a:ea typeface="+mn-ea"/>
                          <a:cs typeface="+mn-cs"/>
                        </a:rPr>
                        <a:t>基址</a:t>
                      </a:r>
                    </a:p>
                  </a:txBody>
                  <a:tcPr marL="9525" marR="9525" marT="9525"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相对</a:t>
                      </a:r>
                      <a:r>
                        <a:rPr lang="en-US" altLang="zh-CN" sz="1800" kern="1200" dirty="0">
                          <a:solidFill>
                            <a:schemeClr val="dk1"/>
                          </a:solidFill>
                          <a:latin typeface="+mn-lt"/>
                          <a:ea typeface="+mn-ea"/>
                          <a:cs typeface="+mn-cs"/>
                        </a:rPr>
                        <a:t>(19/26)</a:t>
                      </a:r>
                    </a:p>
                    <a:p>
                      <a:pPr marL="0" algn="ctr" defTabSz="914400" rtl="0" eaLnBrk="1" fontAlgn="ctr" latinLnBrk="0" hangingPunct="1"/>
                      <a:r>
                        <a:rPr lang="zh-CN" altLang="en-US" sz="1800" kern="1200" dirty="0">
                          <a:solidFill>
                            <a:schemeClr val="dk1"/>
                          </a:solidFill>
                          <a:latin typeface="+mn-lt"/>
                          <a:ea typeface="+mn-ea"/>
                          <a:cs typeface="+mn-cs"/>
                        </a:rPr>
                        <a:t>寄存器</a:t>
                      </a:r>
                    </a:p>
                  </a:txBody>
                  <a:tcPr marL="9525" marR="9525" marT="9525"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定长</a:t>
                      </a:r>
                      <a:r>
                        <a:rPr lang="en-US" altLang="zh-CN" sz="1800" kern="1200" dirty="0">
                          <a:solidFill>
                            <a:schemeClr val="dk1"/>
                          </a:solidFill>
                          <a:latin typeface="+mn-lt"/>
                          <a:ea typeface="+mn-ea"/>
                          <a:cs typeface="+mn-cs"/>
                        </a:rPr>
                        <a:t>32</a:t>
                      </a:r>
                      <a:r>
                        <a:rPr lang="zh-CN" altLang="en-US" sz="1800" kern="1200" dirty="0">
                          <a:solidFill>
                            <a:schemeClr val="dk1"/>
                          </a:solidFill>
                          <a:latin typeface="+mn-lt"/>
                          <a:ea typeface="+mn-ea"/>
                          <a:cs typeface="+mn-cs"/>
                        </a:rPr>
                        <a:t>位</a:t>
                      </a:r>
                    </a:p>
                  </a:txBody>
                  <a:tcPr marL="9525" marR="9525" marT="9525" marB="0" anchor="ctr"/>
                </a:tc>
                <a:extLst>
                  <a:ext uri="{0D108BD9-81ED-4DB2-BD59-A6C34878D82A}">
                    <a16:rowId xmlns:a16="http://schemas.microsoft.com/office/drawing/2014/main" val="3203571524"/>
                  </a:ext>
                </a:extLst>
              </a:tr>
              <a:tr h="994247">
                <a:tc>
                  <a:txBody>
                    <a:bodyPr/>
                    <a:lstStyle/>
                    <a:p>
                      <a:pPr algn="ctr"/>
                      <a:r>
                        <a:rPr lang="en-US" altLang="zh-CN" dirty="0"/>
                        <a:t>IA-16</a:t>
                      </a:r>
                      <a:endParaRPr lang="zh-CN" altLang="en-US" dirty="0"/>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800" b="1" i="0" u="none" strike="noStrike" kern="1200" dirty="0">
                          <a:solidFill>
                            <a:schemeClr val="dk1"/>
                          </a:solidFill>
                          <a:effectLst/>
                          <a:latin typeface="+mn-lt"/>
                          <a:ea typeface="+mn-ea"/>
                          <a:cs typeface="+mn-cs"/>
                        </a:rPr>
                        <a:t>见右表</a:t>
                      </a:r>
                    </a:p>
                  </a:txBody>
                  <a:tcPr marL="9525" marR="9525" marT="9525"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相对、直接</a:t>
                      </a:r>
                      <a:endParaRPr lang="en-US" altLang="zh-CN" sz="1800" kern="1200" dirty="0">
                        <a:solidFill>
                          <a:schemeClr val="dk1"/>
                        </a:solidFill>
                        <a:latin typeface="+mn-lt"/>
                        <a:ea typeface="+mn-ea"/>
                        <a:cs typeface="+mn-cs"/>
                      </a:endParaRPr>
                    </a:p>
                    <a:p>
                      <a:pPr marL="0" algn="ctr" defTabSz="914400" rtl="0" eaLnBrk="1" fontAlgn="ctr" latinLnBrk="0" hangingPunct="1"/>
                      <a:r>
                        <a:rPr lang="zh-CN" altLang="en-US" sz="1800" kern="1200" dirty="0">
                          <a:solidFill>
                            <a:schemeClr val="dk1"/>
                          </a:solidFill>
                          <a:latin typeface="+mn-lt"/>
                          <a:ea typeface="+mn-ea"/>
                          <a:cs typeface="+mn-cs"/>
                        </a:rPr>
                        <a:t>寄存器间接</a:t>
                      </a:r>
                    </a:p>
                  </a:txBody>
                  <a:tcPr marL="9525" marR="9525" marT="9525"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变长</a:t>
                      </a:r>
                      <a:r>
                        <a:rPr lang="en-US" altLang="zh-CN" sz="1800" kern="1200" dirty="0">
                          <a:solidFill>
                            <a:schemeClr val="dk1"/>
                          </a:solidFill>
                          <a:latin typeface="+mn-lt"/>
                          <a:ea typeface="+mn-ea"/>
                          <a:cs typeface="+mn-cs"/>
                        </a:rPr>
                        <a:t>1</a:t>
                      </a:r>
                      <a:r>
                        <a:rPr lang="zh-CN" altLang="en-US" sz="1800" kern="1200" dirty="0">
                          <a:solidFill>
                            <a:schemeClr val="dk1"/>
                          </a:solidFill>
                          <a:latin typeface="+mn-lt"/>
                          <a:ea typeface="+mn-ea"/>
                          <a:cs typeface="+mn-cs"/>
                        </a:rPr>
                        <a:t>～</a:t>
                      </a:r>
                      <a:r>
                        <a:rPr lang="en-US" altLang="zh-CN" sz="1800" kern="1200" dirty="0">
                          <a:solidFill>
                            <a:schemeClr val="dk1"/>
                          </a:solidFill>
                          <a:latin typeface="+mn-lt"/>
                          <a:ea typeface="+mn-ea"/>
                          <a:cs typeface="+mn-cs"/>
                        </a:rPr>
                        <a:t>6</a:t>
                      </a:r>
                      <a:r>
                        <a:rPr lang="zh-CN" altLang="en-US" sz="1800" kern="1200" dirty="0">
                          <a:solidFill>
                            <a:schemeClr val="dk1"/>
                          </a:solidFill>
                          <a:latin typeface="+mn-lt"/>
                          <a:ea typeface="+mn-ea"/>
                          <a:cs typeface="+mn-cs"/>
                        </a:rPr>
                        <a:t>字节</a:t>
                      </a:r>
                    </a:p>
                  </a:txBody>
                  <a:tcPr marL="9525" marR="9525" marT="9525" marB="0" anchor="ctr"/>
                </a:tc>
                <a:extLst>
                  <a:ext uri="{0D108BD9-81ED-4DB2-BD59-A6C34878D82A}">
                    <a16:rowId xmlns:a16="http://schemas.microsoft.com/office/drawing/2014/main" val="3280571366"/>
                  </a:ext>
                </a:extLst>
              </a:tr>
            </a:tbl>
          </a:graphicData>
        </a:graphic>
      </p:graphicFrame>
      <p:sp>
        <p:nvSpPr>
          <p:cNvPr id="3" name="文本框 2">
            <a:extLst>
              <a:ext uri="{FF2B5EF4-FFF2-40B4-BE49-F238E27FC236}">
                <a16:creationId xmlns:a16="http://schemas.microsoft.com/office/drawing/2014/main" id="{C1D1155E-EF04-6C4B-A04F-F912D61D7FCF}"/>
              </a:ext>
            </a:extLst>
          </p:cNvPr>
          <p:cNvSpPr txBox="1"/>
          <p:nvPr/>
        </p:nvSpPr>
        <p:spPr>
          <a:xfrm>
            <a:off x="8550558" y="2290449"/>
            <a:ext cx="2863284" cy="2677656"/>
          </a:xfrm>
          <a:prstGeom prst="rect">
            <a:avLst/>
          </a:prstGeom>
          <a:noFill/>
        </p:spPr>
        <p:txBody>
          <a:bodyPr wrap="none" rtlCol="0">
            <a:spAutoFit/>
          </a:bodyPr>
          <a:lstStyle/>
          <a:p>
            <a:r>
              <a:rPr lang="en-US" altLang="zh-CN" sz="2800" b="1" dirty="0"/>
              <a:t>IA-</a:t>
            </a:r>
            <a:r>
              <a:rPr lang="zh-CN" altLang="en-US" sz="2800" b="1" dirty="0"/>
              <a:t>数据寻址方式</a:t>
            </a:r>
            <a:endParaRPr lang="en-US" altLang="zh-CN" sz="2800" b="1" dirty="0"/>
          </a:p>
          <a:p>
            <a:r>
              <a:rPr lang="en-US" altLang="zh-CN" sz="2000" dirty="0"/>
              <a:t>1</a:t>
            </a:r>
            <a:r>
              <a:rPr lang="zh-CN" altLang="en-US" sz="2000" dirty="0"/>
              <a:t>、立即数寻址</a:t>
            </a:r>
            <a:endParaRPr lang="en-US" altLang="zh-CN" sz="2000" dirty="0"/>
          </a:p>
          <a:p>
            <a:r>
              <a:rPr lang="en-US" altLang="zh-CN" sz="2000" dirty="0"/>
              <a:t>2</a:t>
            </a:r>
            <a:r>
              <a:rPr lang="zh-CN" altLang="en-US" sz="2000" dirty="0"/>
              <a:t>、寄存器寻址</a:t>
            </a:r>
          </a:p>
          <a:p>
            <a:r>
              <a:rPr lang="en-US" altLang="zh-CN" sz="2000" dirty="0"/>
              <a:t>3</a:t>
            </a:r>
            <a:r>
              <a:rPr lang="zh-CN" altLang="en-US" sz="2000" dirty="0"/>
              <a:t>、直接寻址</a:t>
            </a:r>
            <a:endParaRPr lang="en-US" altLang="zh-CN" sz="2000" dirty="0"/>
          </a:p>
          <a:p>
            <a:r>
              <a:rPr lang="en-US" altLang="zh-CN" sz="2000" dirty="0"/>
              <a:t>4</a:t>
            </a:r>
            <a:r>
              <a:rPr lang="zh-CN" altLang="en-US" sz="2000" dirty="0"/>
              <a:t>、寄存器间接寻址</a:t>
            </a:r>
          </a:p>
          <a:p>
            <a:r>
              <a:rPr lang="en-US" altLang="zh-CN" sz="2000" dirty="0"/>
              <a:t>5</a:t>
            </a:r>
            <a:r>
              <a:rPr lang="zh-CN" altLang="en-US" sz="2000" dirty="0"/>
              <a:t>、寄存器相对寻址</a:t>
            </a:r>
          </a:p>
          <a:p>
            <a:r>
              <a:rPr lang="en-US" altLang="zh-CN" sz="2000" dirty="0"/>
              <a:t>6</a:t>
            </a:r>
            <a:r>
              <a:rPr lang="zh-CN" altLang="en-US" sz="2000" dirty="0"/>
              <a:t>、基址加变址寻址</a:t>
            </a:r>
          </a:p>
          <a:p>
            <a:r>
              <a:rPr lang="en-US" altLang="zh-CN" sz="2000" dirty="0"/>
              <a:t>7</a:t>
            </a:r>
            <a:r>
              <a:rPr lang="zh-CN" altLang="en-US" sz="2000" dirty="0"/>
              <a:t>、相对基址加变址</a:t>
            </a:r>
          </a:p>
        </p:txBody>
      </p:sp>
      <p:pic>
        <p:nvPicPr>
          <p:cNvPr id="7" name="图片 6">
            <a:extLst>
              <a:ext uri="{FF2B5EF4-FFF2-40B4-BE49-F238E27FC236}">
                <a16:creationId xmlns:a16="http://schemas.microsoft.com/office/drawing/2014/main" id="{3A48843A-A10B-7E41-989A-0FBC5595D2B7}"/>
              </a:ext>
            </a:extLst>
          </p:cNvPr>
          <p:cNvPicPr>
            <a:picLocks noChangeAspect="1"/>
          </p:cNvPicPr>
          <p:nvPr/>
        </p:nvPicPr>
        <p:blipFill>
          <a:blip r:embed="rId3"/>
          <a:stretch>
            <a:fillRect/>
          </a:stretch>
        </p:blipFill>
        <p:spPr>
          <a:xfrm>
            <a:off x="8610600" y="5572968"/>
            <a:ext cx="3313732" cy="1049071"/>
          </a:xfrm>
          <a:prstGeom prst="rect">
            <a:avLst/>
          </a:prstGeom>
        </p:spPr>
      </p:pic>
    </p:spTree>
    <p:extLst>
      <p:ext uri="{BB962C8B-B14F-4D97-AF65-F5344CB8AC3E}">
        <p14:creationId xmlns:p14="http://schemas.microsoft.com/office/powerpoint/2010/main" val="2816905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D081EBF0-5585-6940-88E1-1E4003D56001}"/>
              </a:ext>
            </a:extLst>
          </p:cNvPr>
          <p:cNvGrpSpPr/>
          <p:nvPr/>
        </p:nvGrpSpPr>
        <p:grpSpPr>
          <a:xfrm>
            <a:off x="668781" y="341915"/>
            <a:ext cx="7750509" cy="3404765"/>
            <a:chOff x="219090" y="90534"/>
            <a:chExt cx="8322745" cy="3656146"/>
          </a:xfrm>
        </p:grpSpPr>
        <p:pic>
          <p:nvPicPr>
            <p:cNvPr id="4" name="图片 3">
              <a:extLst>
                <a:ext uri="{FF2B5EF4-FFF2-40B4-BE49-F238E27FC236}">
                  <a16:creationId xmlns:a16="http://schemas.microsoft.com/office/drawing/2014/main" id="{11469BD5-C988-419B-A90D-071798D69821}"/>
                </a:ext>
              </a:extLst>
            </p:cNvPr>
            <p:cNvPicPr>
              <a:picLocks noChangeAspect="1"/>
            </p:cNvPicPr>
            <p:nvPr/>
          </p:nvPicPr>
          <p:blipFill>
            <a:blip r:embed="rId2"/>
            <a:stretch>
              <a:fillRect/>
            </a:stretch>
          </p:blipFill>
          <p:spPr>
            <a:xfrm>
              <a:off x="219090" y="90534"/>
              <a:ext cx="8322745" cy="1629399"/>
            </a:xfrm>
            <a:prstGeom prst="rect">
              <a:avLst/>
            </a:prstGeom>
          </p:spPr>
        </p:pic>
        <p:pic>
          <p:nvPicPr>
            <p:cNvPr id="5" name="图片 4">
              <a:extLst>
                <a:ext uri="{FF2B5EF4-FFF2-40B4-BE49-F238E27FC236}">
                  <a16:creationId xmlns:a16="http://schemas.microsoft.com/office/drawing/2014/main" id="{C4690939-09BD-4FB1-AFF8-2617F59398FE}"/>
                </a:ext>
              </a:extLst>
            </p:cNvPr>
            <p:cNvPicPr>
              <a:picLocks noChangeAspect="1"/>
            </p:cNvPicPr>
            <p:nvPr/>
          </p:nvPicPr>
          <p:blipFill>
            <a:blip r:embed="rId3"/>
            <a:stretch>
              <a:fillRect/>
            </a:stretch>
          </p:blipFill>
          <p:spPr>
            <a:xfrm>
              <a:off x="219091" y="1705970"/>
              <a:ext cx="8322744" cy="1600069"/>
            </a:xfrm>
            <a:prstGeom prst="rect">
              <a:avLst/>
            </a:prstGeom>
          </p:spPr>
        </p:pic>
        <p:pic>
          <p:nvPicPr>
            <p:cNvPr id="6" name="图片 5">
              <a:extLst>
                <a:ext uri="{FF2B5EF4-FFF2-40B4-BE49-F238E27FC236}">
                  <a16:creationId xmlns:a16="http://schemas.microsoft.com/office/drawing/2014/main" id="{6C4648DE-5AB7-479B-A0ED-547D649562FE}"/>
                </a:ext>
              </a:extLst>
            </p:cNvPr>
            <p:cNvPicPr>
              <a:picLocks noChangeAspect="1"/>
            </p:cNvPicPr>
            <p:nvPr/>
          </p:nvPicPr>
          <p:blipFill>
            <a:blip r:embed="rId4"/>
            <a:stretch>
              <a:fillRect/>
            </a:stretch>
          </p:blipFill>
          <p:spPr>
            <a:xfrm>
              <a:off x="219091" y="3318055"/>
              <a:ext cx="8322744" cy="428625"/>
            </a:xfrm>
            <a:prstGeom prst="rect">
              <a:avLst/>
            </a:prstGeom>
          </p:spPr>
        </p:pic>
      </p:grpSp>
      <p:pic>
        <p:nvPicPr>
          <p:cNvPr id="7" name="图片 6">
            <a:extLst>
              <a:ext uri="{FF2B5EF4-FFF2-40B4-BE49-F238E27FC236}">
                <a16:creationId xmlns:a16="http://schemas.microsoft.com/office/drawing/2014/main" id="{B11D1C7A-F21E-4EA8-B3A3-4C2DB09E99BA}"/>
              </a:ext>
            </a:extLst>
          </p:cNvPr>
          <p:cNvPicPr>
            <a:picLocks noChangeAspect="1"/>
          </p:cNvPicPr>
          <p:nvPr/>
        </p:nvPicPr>
        <p:blipFill>
          <a:blip r:embed="rId5"/>
          <a:stretch>
            <a:fillRect/>
          </a:stretch>
        </p:blipFill>
        <p:spPr>
          <a:xfrm>
            <a:off x="668781" y="4063833"/>
            <a:ext cx="10972800" cy="2627547"/>
          </a:xfrm>
          <a:prstGeom prst="rect">
            <a:avLst/>
          </a:prstGeom>
        </p:spPr>
      </p:pic>
      <p:sp>
        <p:nvSpPr>
          <p:cNvPr id="2" name="矩形 1">
            <a:extLst>
              <a:ext uri="{FF2B5EF4-FFF2-40B4-BE49-F238E27FC236}">
                <a16:creationId xmlns:a16="http://schemas.microsoft.com/office/drawing/2014/main" id="{3AE29182-34CC-2C43-8A64-E740C2CCFA6F}"/>
              </a:ext>
            </a:extLst>
          </p:cNvPr>
          <p:cNvSpPr/>
          <p:nvPr/>
        </p:nvSpPr>
        <p:spPr>
          <a:xfrm>
            <a:off x="6690732" y="0"/>
            <a:ext cx="2033183" cy="374668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cxnSp>
        <p:nvCxnSpPr>
          <p:cNvPr id="9" name="直线连接符 8">
            <a:extLst>
              <a:ext uri="{FF2B5EF4-FFF2-40B4-BE49-F238E27FC236}">
                <a16:creationId xmlns:a16="http://schemas.microsoft.com/office/drawing/2014/main" id="{3AD7E161-1CEE-2F45-9BC5-257422643CC2}"/>
              </a:ext>
            </a:extLst>
          </p:cNvPr>
          <p:cNvCxnSpPr>
            <a:cxnSpLocks/>
          </p:cNvCxnSpPr>
          <p:nvPr/>
        </p:nvCxnSpPr>
        <p:spPr>
          <a:xfrm>
            <a:off x="6561158" y="341915"/>
            <a:ext cx="29213" cy="35466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线连接符 9">
            <a:extLst>
              <a:ext uri="{FF2B5EF4-FFF2-40B4-BE49-F238E27FC236}">
                <a16:creationId xmlns:a16="http://schemas.microsoft.com/office/drawing/2014/main" id="{D11D33EB-9999-E14A-8B2C-2FFE640D71FE}"/>
              </a:ext>
            </a:extLst>
          </p:cNvPr>
          <p:cNvCxnSpPr>
            <a:cxnSpLocks/>
          </p:cNvCxnSpPr>
          <p:nvPr/>
        </p:nvCxnSpPr>
        <p:spPr>
          <a:xfrm>
            <a:off x="447675" y="3900554"/>
            <a:ext cx="11139488"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pic>
        <p:nvPicPr>
          <p:cNvPr id="16" name="图片 15">
            <a:extLst>
              <a:ext uri="{FF2B5EF4-FFF2-40B4-BE49-F238E27FC236}">
                <a16:creationId xmlns:a16="http://schemas.microsoft.com/office/drawing/2014/main" id="{2E2D33E2-C77D-434F-8384-4319F232517C}"/>
              </a:ext>
            </a:extLst>
          </p:cNvPr>
          <p:cNvPicPr>
            <a:picLocks noChangeAspect="1"/>
          </p:cNvPicPr>
          <p:nvPr/>
        </p:nvPicPr>
        <p:blipFill>
          <a:blip r:embed="rId6"/>
          <a:stretch>
            <a:fillRect/>
          </a:stretch>
        </p:blipFill>
        <p:spPr>
          <a:xfrm>
            <a:off x="6690732" y="504835"/>
            <a:ext cx="4928631" cy="3314080"/>
          </a:xfrm>
          <a:prstGeom prst="rect">
            <a:avLst/>
          </a:prstGeom>
        </p:spPr>
      </p:pic>
    </p:spTree>
    <p:extLst>
      <p:ext uri="{BB962C8B-B14F-4D97-AF65-F5344CB8AC3E}">
        <p14:creationId xmlns:p14="http://schemas.microsoft.com/office/powerpoint/2010/main" val="1337748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7CF7-FE20-6345-B33C-D1FACC9D4330}"/>
              </a:ext>
            </a:extLst>
          </p:cNvPr>
          <p:cNvSpPr>
            <a:spLocks noGrp="1"/>
          </p:cNvSpPr>
          <p:nvPr>
            <p:ph type="title"/>
          </p:nvPr>
        </p:nvSpPr>
        <p:spPr/>
        <p:txBody>
          <a:bodyPr/>
          <a:lstStyle/>
          <a:p>
            <a:r>
              <a:rPr kumimoji="1" lang="en-US" altLang="zh-CN" dirty="0">
                <a:latin typeface="SimHei" panose="02010609060101010101" pitchFamily="49" charset="-122"/>
                <a:ea typeface="SimHei" panose="02010609060101010101" pitchFamily="49" charset="-122"/>
              </a:rPr>
              <a:t>06</a:t>
            </a:r>
            <a:r>
              <a:rPr kumimoji="1" lang="zh-CN" altLang="en-US" dirty="0">
                <a:latin typeface="SimHei" panose="02010609060101010101" pitchFamily="49" charset="-122"/>
                <a:ea typeface="SimHei" panose="02010609060101010101" pitchFamily="49" charset="-122"/>
              </a:rPr>
              <a:t>指令格式设计</a:t>
            </a:r>
            <a:endParaRPr kumimoji="1" lang="zh-CN" altLang="en-US" dirty="0"/>
          </a:p>
        </p:txBody>
      </p:sp>
      <p:sp>
        <p:nvSpPr>
          <p:cNvPr id="3" name="文本占位符 2">
            <a:extLst>
              <a:ext uri="{FF2B5EF4-FFF2-40B4-BE49-F238E27FC236}">
                <a16:creationId xmlns:a16="http://schemas.microsoft.com/office/drawing/2014/main" id="{6501473F-B073-EC4D-A229-EE3699AF22D4}"/>
              </a:ext>
            </a:extLst>
          </p:cNvPr>
          <p:cNvSpPr>
            <a:spLocks noGrp="1"/>
          </p:cNvSpPr>
          <p:nvPr>
            <p:ph type="body" idx="1"/>
          </p:nvPr>
        </p:nvSpPr>
        <p:spPr/>
        <p:txBody>
          <a:bodyPr>
            <a:normAutofit/>
          </a:bodyPr>
          <a:lstStyle/>
          <a:p>
            <a:r>
              <a:rPr lang="zh-CN" altLang="en-US" sz="2800" dirty="0">
                <a:latin typeface="SimHei" panose="02010609060101010101" pitchFamily="49" charset="-122"/>
                <a:ea typeface="SimHei" panose="02010609060101010101" pitchFamily="49" charset="-122"/>
                <a:cs typeface="Times New Roman" panose="02020603050405020304" pitchFamily="18" charset="0"/>
              </a:rPr>
              <a:t>指令格式、指令特色</a:t>
            </a:r>
          </a:p>
          <a:p>
            <a:endParaRPr lang="en-US" altLang="zh-CN" sz="2800" dirty="0">
              <a:latin typeface="SimHei" panose="02010609060101010101" pitchFamily="49" charset="-122"/>
              <a:ea typeface="SimHei" panose="02010609060101010101" pitchFamily="49" charset="-122"/>
              <a:cs typeface="Times New Roman" panose="02020603050405020304" pitchFamily="18" charset="0"/>
            </a:endParaRPr>
          </a:p>
          <a:p>
            <a:endParaRPr kumimoji="1" lang="zh-CN" altLang="en-US" sz="2800" dirty="0"/>
          </a:p>
        </p:txBody>
      </p:sp>
      <p:sp>
        <p:nvSpPr>
          <p:cNvPr id="4" name="灯片编号占位符 3">
            <a:extLst>
              <a:ext uri="{FF2B5EF4-FFF2-40B4-BE49-F238E27FC236}">
                <a16:creationId xmlns:a16="http://schemas.microsoft.com/office/drawing/2014/main" id="{93ACBE05-56B2-B34D-918B-4D7C73CD5866}"/>
              </a:ext>
            </a:extLst>
          </p:cNvPr>
          <p:cNvSpPr>
            <a:spLocks noGrp="1"/>
          </p:cNvSpPr>
          <p:nvPr>
            <p:ph type="sldNum" sz="quarter" idx="12"/>
          </p:nvPr>
        </p:nvSpPr>
        <p:spPr/>
        <p:txBody>
          <a:bodyPr/>
          <a:lstStyle/>
          <a:p>
            <a:fld id="{46ED3DFB-D36D-4541-BF03-E732CAA7FA92}" type="slidenum">
              <a:rPr kumimoji="1" lang="zh-CN" altLang="en-US" smtClean="0"/>
              <a:t>17</a:t>
            </a:fld>
            <a:endParaRPr kumimoji="1" lang="zh-CN" altLang="en-US" dirty="0"/>
          </a:p>
        </p:txBody>
      </p:sp>
      <p:pic>
        <p:nvPicPr>
          <p:cNvPr id="6" name="图片 5">
            <a:extLst>
              <a:ext uri="{FF2B5EF4-FFF2-40B4-BE49-F238E27FC236}">
                <a16:creationId xmlns:a16="http://schemas.microsoft.com/office/drawing/2014/main" id="{F27B9F31-E6E0-9541-BAEB-EC2EB755BF1C}"/>
              </a:ext>
            </a:extLst>
          </p:cNvPr>
          <p:cNvPicPr>
            <a:picLocks noChangeAspect="1"/>
          </p:cNvPicPr>
          <p:nvPr/>
        </p:nvPicPr>
        <p:blipFill>
          <a:blip r:embed="rId2"/>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710806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灯片编号占位符 10"/>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黑体" panose="02010609060101010101" pitchFamily="49" charset="-122"/>
                <a:cs typeface="Arial" panose="020B0604020202020204" pitchFamily="34" charset="0"/>
              </a:rPr>
              <a:t>18</a:t>
            </a:fld>
            <a:endParaRPr kumimoji="1" lang="zh-CN" altLang="en-US">
              <a:latin typeface="Arial" panose="020B0604020202020204" pitchFamily="34" charset="0"/>
              <a:ea typeface="黑体" panose="02010609060101010101" pitchFamily="49" charset="-122"/>
              <a:cs typeface="Arial" panose="020B0604020202020204" pitchFamily="34" charset="0"/>
            </a:endParaRPr>
          </a:p>
        </p:txBody>
      </p:sp>
      <p:sp>
        <p:nvSpPr>
          <p:cNvPr id="3" name="Rectangle 4"/>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6"/>
          <p:cNvSpPr>
            <a:spLocks noChangeArrowheads="1"/>
          </p:cNvSpPr>
          <p:nvPr/>
        </p:nvSpPr>
        <p:spPr bwMode="auto">
          <a:xfrm>
            <a:off x="0" y="3009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文本框 12"/>
          <p:cNvSpPr txBox="1"/>
          <p:nvPr/>
        </p:nvSpPr>
        <p:spPr>
          <a:xfrm>
            <a:off x="1087464" y="1256500"/>
            <a:ext cx="193181" cy="391238"/>
          </a:xfrm>
          <a:prstGeom prst="rect">
            <a:avLst/>
          </a:prstGeom>
          <a:noFill/>
        </p:spPr>
        <p:txBody>
          <a:bodyPr wrap="none" rtlCol="0">
            <a:spAutoFit/>
          </a:bodyPr>
          <a:lstStyle/>
          <a:p>
            <a:pPr algn="ctr"/>
            <a:endParaRPr kumimoji="1" lang="zh-CN" altLang="en-US" dirty="0"/>
          </a:p>
        </p:txBody>
      </p:sp>
      <p:pic>
        <p:nvPicPr>
          <p:cNvPr id="4" name="图片 3" descr="UR3[EXTFEDS_)%2AAYQ1L8C"/>
          <p:cNvPicPr>
            <a:picLocks noChangeAspect="1"/>
          </p:cNvPicPr>
          <p:nvPr/>
        </p:nvPicPr>
        <p:blipFill>
          <a:blip r:embed="rId3"/>
          <a:stretch>
            <a:fillRect/>
          </a:stretch>
        </p:blipFill>
        <p:spPr>
          <a:xfrm>
            <a:off x="1047984" y="1886816"/>
            <a:ext cx="10096032" cy="2821102"/>
          </a:xfrm>
          <a:prstGeom prst="rect">
            <a:avLst/>
          </a:prstGeom>
        </p:spPr>
      </p:pic>
      <p:sp>
        <p:nvSpPr>
          <p:cNvPr id="9" name="标题 1">
            <a:extLst>
              <a:ext uri="{FF2B5EF4-FFF2-40B4-BE49-F238E27FC236}">
                <a16:creationId xmlns:a16="http://schemas.microsoft.com/office/drawing/2014/main" id="{2204315D-6DD1-D748-A24F-CB5DA2E02EC2}"/>
              </a:ext>
            </a:extLst>
          </p:cNvPr>
          <p:cNvSpPr txBox="1">
            <a:spLocks/>
          </p:cNvSpPr>
          <p:nvPr/>
        </p:nvSpPr>
        <p:spPr>
          <a:xfrm>
            <a:off x="838200" y="365125"/>
            <a:ext cx="10515600" cy="7321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400" dirty="0">
                <a:latin typeface="SimHei" panose="02010609060101010101" pitchFamily="49" charset="-122"/>
                <a:ea typeface="SimHei" panose="02010609060101010101" pitchFamily="49" charset="-122"/>
                <a:cs typeface="Times New Roman" panose="02020603050405020304" pitchFamily="18" charset="0"/>
              </a:rPr>
              <a:t>指令格式</a:t>
            </a:r>
            <a:endParaRPr lang="en-US" altLang="zh-CN" sz="2400" dirty="0">
              <a:latin typeface="SimHei" panose="02010609060101010101" pitchFamily="49" charset="-122"/>
              <a:ea typeface="SimHei" panose="02010609060101010101" pitchFamily="49" charset="-122"/>
              <a:cs typeface="Times New Roman" panose="02020603050405020304" pitchFamily="18" charset="0"/>
            </a:endParaRPr>
          </a:p>
        </p:txBody>
      </p:sp>
      <p:cxnSp>
        <p:nvCxnSpPr>
          <p:cNvPr id="10" name="直线连接符 9">
            <a:extLst>
              <a:ext uri="{FF2B5EF4-FFF2-40B4-BE49-F238E27FC236}">
                <a16:creationId xmlns:a16="http://schemas.microsoft.com/office/drawing/2014/main" id="{3044F920-D24C-F44D-A81A-02D5417E917D}"/>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581411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灯片编号占位符 10"/>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黑体" panose="02010609060101010101" pitchFamily="49" charset="-122"/>
                <a:cs typeface="Arial" panose="020B0604020202020204" pitchFamily="34" charset="0"/>
              </a:rPr>
              <a:t>19</a:t>
            </a:fld>
            <a:endParaRPr kumimoji="1" lang="zh-CN" altLang="en-US">
              <a:latin typeface="Arial" panose="020B0604020202020204" pitchFamily="34" charset="0"/>
              <a:ea typeface="黑体" panose="02010609060101010101" pitchFamily="49" charset="-122"/>
              <a:cs typeface="Arial" panose="020B0604020202020204" pitchFamily="34" charset="0"/>
            </a:endParaRPr>
          </a:p>
        </p:txBody>
      </p:sp>
      <p:sp>
        <p:nvSpPr>
          <p:cNvPr id="3" name="Rectangle 4"/>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6"/>
          <p:cNvSpPr>
            <a:spLocks noChangeArrowheads="1"/>
          </p:cNvSpPr>
          <p:nvPr/>
        </p:nvSpPr>
        <p:spPr bwMode="auto">
          <a:xfrm>
            <a:off x="0" y="3009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文本框 12"/>
          <p:cNvSpPr txBox="1"/>
          <p:nvPr/>
        </p:nvSpPr>
        <p:spPr>
          <a:xfrm>
            <a:off x="1087464" y="1256500"/>
            <a:ext cx="193181" cy="391238"/>
          </a:xfrm>
          <a:prstGeom prst="rect">
            <a:avLst/>
          </a:prstGeom>
          <a:noFill/>
        </p:spPr>
        <p:txBody>
          <a:bodyPr wrap="none" rtlCol="0">
            <a:spAutoFit/>
          </a:bodyPr>
          <a:lstStyle/>
          <a:p>
            <a:pPr algn="ctr"/>
            <a:endParaRPr kumimoji="1" lang="zh-CN" altLang="en-US" dirty="0"/>
          </a:p>
        </p:txBody>
      </p:sp>
      <p:pic>
        <p:nvPicPr>
          <p:cNvPr id="4" name="图片 3" descr="UR3[EXTFEDS_)%2AAYQ1L8C"/>
          <p:cNvPicPr>
            <a:picLocks noChangeAspect="1"/>
          </p:cNvPicPr>
          <p:nvPr/>
        </p:nvPicPr>
        <p:blipFill>
          <a:blip r:embed="rId3"/>
          <a:stretch>
            <a:fillRect/>
          </a:stretch>
        </p:blipFill>
        <p:spPr>
          <a:xfrm>
            <a:off x="1443037" y="1256500"/>
            <a:ext cx="9305925" cy="2600325"/>
          </a:xfrm>
          <a:prstGeom prst="rect">
            <a:avLst/>
          </a:prstGeom>
        </p:spPr>
      </p:pic>
      <p:sp>
        <p:nvSpPr>
          <p:cNvPr id="12" name="标题 1">
            <a:extLst>
              <a:ext uri="{FF2B5EF4-FFF2-40B4-BE49-F238E27FC236}">
                <a16:creationId xmlns:a16="http://schemas.microsoft.com/office/drawing/2014/main" id="{A3D9D6A2-608D-4B40-84F9-8F742460057A}"/>
              </a:ext>
            </a:extLst>
          </p:cNvPr>
          <p:cNvSpPr txBox="1">
            <a:spLocks/>
          </p:cNvSpPr>
          <p:nvPr/>
        </p:nvSpPr>
        <p:spPr>
          <a:xfrm>
            <a:off x="8996661" y="3759941"/>
            <a:ext cx="4549066" cy="2600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dirty="0">
                <a:latin typeface="黑体" panose="02010609060101010101" pitchFamily="49" charset="-122"/>
                <a:ea typeface="黑体" panose="02010609060101010101" pitchFamily="49" charset="-122"/>
                <a:cs typeface="Times New Roman" panose="02020603050405020304" pitchFamily="18" charset="0"/>
              </a:rPr>
              <a:t>R</a:t>
            </a:r>
            <a:r>
              <a:rPr lang="zh-CN" altLang="en-US" sz="2800" dirty="0">
                <a:latin typeface="黑体" panose="02010609060101010101" pitchFamily="49" charset="-122"/>
                <a:ea typeface="黑体" panose="02010609060101010101" pitchFamily="49" charset="-122"/>
                <a:cs typeface="Times New Roman" panose="02020603050405020304" pitchFamily="18" charset="0"/>
              </a:rPr>
              <a:t>型指令：</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a:p>
            <a:r>
              <a:rPr lang="en-US" altLang="zh-CN" sz="2800" dirty="0">
                <a:latin typeface="黑体" panose="02010609060101010101" pitchFamily="49" charset="-122"/>
                <a:ea typeface="黑体" panose="02010609060101010101" pitchFamily="49" charset="-122"/>
                <a:cs typeface="Times New Roman" panose="02020603050405020304" pitchFamily="18" charset="0"/>
              </a:rPr>
              <a:t>ALU</a:t>
            </a:r>
            <a:r>
              <a:rPr lang="zh-CN" altLang="en-US" sz="2800" dirty="0">
                <a:latin typeface="黑体" panose="02010609060101010101" pitchFamily="49" charset="-122"/>
                <a:ea typeface="黑体" panose="02010609060101010101" pitchFamily="49" charset="-122"/>
                <a:cs typeface="Times New Roman" panose="02020603050405020304" pitchFamily="18" charset="0"/>
              </a:rPr>
              <a:t>指令</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a:p>
            <a:r>
              <a:rPr lang="zh-CN" altLang="en-US" sz="2800" dirty="0">
                <a:latin typeface="黑体" panose="02010609060101010101" pitchFamily="49" charset="-122"/>
                <a:ea typeface="黑体" panose="02010609060101010101" pitchFamily="49" charset="-122"/>
                <a:cs typeface="Times New Roman" panose="02020603050405020304" pitchFamily="18" charset="0"/>
              </a:rPr>
              <a:t>专用寄存器指令</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a:p>
            <a:r>
              <a:rPr lang="en-US" altLang="zh-CN" sz="2800" dirty="0">
                <a:latin typeface="黑体" panose="02010609060101010101" pitchFamily="49" charset="-122"/>
                <a:ea typeface="黑体" panose="02010609060101010101" pitchFamily="49" charset="-122"/>
                <a:cs typeface="Times New Roman" panose="02020603050405020304" pitchFamily="18" charset="0"/>
              </a:rPr>
              <a:t>Move</a:t>
            </a:r>
            <a:r>
              <a:rPr lang="zh-CN" altLang="en-US" sz="2800" dirty="0">
                <a:latin typeface="黑体" panose="02010609060101010101" pitchFamily="49" charset="-122"/>
                <a:ea typeface="黑体" panose="02010609060101010101" pitchFamily="49" charset="-122"/>
                <a:cs typeface="Times New Roman" panose="02020603050405020304" pitchFamily="18" charset="0"/>
              </a:rPr>
              <a:t>指令等</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p:txBody>
      </p:sp>
      <p:sp>
        <p:nvSpPr>
          <p:cNvPr id="14" name="标题 1">
            <a:extLst>
              <a:ext uri="{FF2B5EF4-FFF2-40B4-BE49-F238E27FC236}">
                <a16:creationId xmlns:a16="http://schemas.microsoft.com/office/drawing/2014/main" id="{41B2E9C7-274E-DE42-B28A-D1E5EC8AA351}"/>
              </a:ext>
            </a:extLst>
          </p:cNvPr>
          <p:cNvSpPr txBox="1">
            <a:spLocks/>
          </p:cNvSpPr>
          <p:nvPr/>
        </p:nvSpPr>
        <p:spPr>
          <a:xfrm>
            <a:off x="838200" y="365125"/>
            <a:ext cx="10515600" cy="7321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400" dirty="0">
                <a:latin typeface="SimHei" panose="02010609060101010101" pitchFamily="49" charset="-122"/>
                <a:ea typeface="SimHei" panose="02010609060101010101" pitchFamily="49" charset="-122"/>
                <a:cs typeface="Times New Roman" panose="02020603050405020304" pitchFamily="18" charset="0"/>
              </a:rPr>
              <a:t>指令格式</a:t>
            </a:r>
            <a:endParaRPr lang="en-US" altLang="zh-CN" sz="2400" dirty="0">
              <a:latin typeface="SimHei" panose="02010609060101010101" pitchFamily="49" charset="-122"/>
              <a:ea typeface="SimHei" panose="02010609060101010101" pitchFamily="49" charset="-122"/>
              <a:cs typeface="Times New Roman" panose="02020603050405020304" pitchFamily="18" charset="0"/>
            </a:endParaRPr>
          </a:p>
        </p:txBody>
      </p:sp>
      <p:cxnSp>
        <p:nvCxnSpPr>
          <p:cNvPr id="15" name="直线连接符 14">
            <a:extLst>
              <a:ext uri="{FF2B5EF4-FFF2-40B4-BE49-F238E27FC236}">
                <a16:creationId xmlns:a16="http://schemas.microsoft.com/office/drawing/2014/main" id="{E92AA82B-9BD5-3B41-A960-69EADAC5EEA3}"/>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16" name="矩形 15">
            <a:extLst>
              <a:ext uri="{FF2B5EF4-FFF2-40B4-BE49-F238E27FC236}">
                <a16:creationId xmlns:a16="http://schemas.microsoft.com/office/drawing/2014/main" id="{7FE3CA5C-DDD0-0A4C-A0A0-BB857332CD7D}"/>
              </a:ext>
            </a:extLst>
          </p:cNvPr>
          <p:cNvSpPr/>
          <p:nvPr/>
        </p:nvSpPr>
        <p:spPr>
          <a:xfrm>
            <a:off x="1450936" y="2950088"/>
            <a:ext cx="9756642" cy="739768"/>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pic>
        <p:nvPicPr>
          <p:cNvPr id="9" name="图片 8">
            <a:extLst>
              <a:ext uri="{FF2B5EF4-FFF2-40B4-BE49-F238E27FC236}">
                <a16:creationId xmlns:a16="http://schemas.microsoft.com/office/drawing/2014/main" id="{4A1FFA5E-5100-45BC-B8A2-5D64E0D58E97}"/>
              </a:ext>
            </a:extLst>
          </p:cNvPr>
          <p:cNvPicPr>
            <a:picLocks noChangeAspect="1"/>
          </p:cNvPicPr>
          <p:nvPr/>
        </p:nvPicPr>
        <p:blipFill>
          <a:blip r:embed="rId4"/>
          <a:stretch>
            <a:fillRect/>
          </a:stretch>
        </p:blipFill>
        <p:spPr>
          <a:xfrm>
            <a:off x="758283" y="3009900"/>
            <a:ext cx="7827411" cy="3339287"/>
          </a:xfrm>
          <a:prstGeom prst="rect">
            <a:avLst/>
          </a:prstGeom>
        </p:spPr>
      </p:pic>
    </p:spTree>
    <p:extLst>
      <p:ext uri="{BB962C8B-B14F-4D97-AF65-F5344CB8AC3E}">
        <p14:creationId xmlns:p14="http://schemas.microsoft.com/office/powerpoint/2010/main" val="2875217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CF0EDB-C434-254B-9278-CB008BD534EA}"/>
              </a:ext>
            </a:extLst>
          </p:cNvPr>
          <p:cNvSpPr>
            <a:spLocks noGrp="1"/>
          </p:cNvSpPr>
          <p:nvPr>
            <p:ph type="sldNum" sz="quarter" idx="12"/>
          </p:nvPr>
        </p:nvSpPr>
        <p:spPr/>
        <p:txBody>
          <a:bodyPr/>
          <a:lstStyle/>
          <a:p>
            <a:fld id="{46ED3DFB-D36D-4541-BF03-E732CAA7FA92}" type="slidenum">
              <a:rPr kumimoji="1" lang="zh-CN" altLang="en-US" smtClean="0"/>
              <a:t>2</a:t>
            </a:fld>
            <a:endParaRPr kumimoji="1" lang="zh-CN" altLang="en-US"/>
          </a:p>
        </p:txBody>
      </p:sp>
      <p:sp>
        <p:nvSpPr>
          <p:cNvPr id="5" name="标题 1">
            <a:extLst>
              <a:ext uri="{FF2B5EF4-FFF2-40B4-BE49-F238E27FC236}">
                <a16:creationId xmlns:a16="http://schemas.microsoft.com/office/drawing/2014/main" id="{15063108-0901-E64A-8D3D-6C0E414786C3}"/>
              </a:ext>
            </a:extLst>
          </p:cNvPr>
          <p:cNvSpPr txBox="1">
            <a:spLocks/>
          </p:cNvSpPr>
          <p:nvPr/>
        </p:nvSpPr>
        <p:spPr>
          <a:xfrm>
            <a:off x="838200" y="1176331"/>
            <a:ext cx="6754626" cy="53165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10000"/>
              </a:lnSpc>
            </a:pPr>
            <a:r>
              <a:rPr kumimoji="1" lang="en-US" altLang="zh-CN" sz="3200" dirty="0">
                <a:latin typeface="SimHei" panose="02010609060101010101" pitchFamily="49" charset="-122"/>
                <a:ea typeface="SimHei" panose="02010609060101010101" pitchFamily="49" charset="-122"/>
              </a:rPr>
              <a:t>00</a:t>
            </a:r>
            <a:r>
              <a:rPr kumimoji="1" lang="zh-CN" altLang="en-US" sz="3200" dirty="0">
                <a:latin typeface="SimHei" panose="02010609060101010101" pitchFamily="49" charset="-122"/>
                <a:ea typeface="SimHei" panose="02010609060101010101" pitchFamily="49" charset="-122"/>
              </a:rPr>
              <a:t> </a:t>
            </a:r>
            <a:r>
              <a:rPr kumimoji="1" lang="en-US" altLang="zh-CN" sz="3200" dirty="0">
                <a:latin typeface="SimHei" panose="02010609060101010101" pitchFamily="49" charset="-122"/>
                <a:ea typeface="SimHei" panose="02010609060101010101" pitchFamily="49" charset="-122"/>
              </a:rPr>
              <a:t>MIPS</a:t>
            </a:r>
            <a:r>
              <a:rPr kumimoji="1" lang="zh-CN" altLang="en-US" sz="3200" dirty="0">
                <a:latin typeface="SimHei" panose="02010609060101010101" pitchFamily="49" charset="-122"/>
                <a:ea typeface="SimHei" panose="02010609060101010101" pitchFamily="49" charset="-122"/>
              </a:rPr>
              <a:t>简介</a:t>
            </a:r>
            <a:endParaRPr kumimoji="1" lang="en-US" altLang="zh-CN" sz="3200" dirty="0">
              <a:latin typeface="SimHei" panose="02010609060101010101" pitchFamily="49" charset="-122"/>
              <a:ea typeface="SimHei" panose="02010609060101010101" pitchFamily="49" charset="-122"/>
            </a:endParaRPr>
          </a:p>
          <a:p>
            <a:pPr>
              <a:lnSpc>
                <a:spcPct val="110000"/>
              </a:lnSpc>
            </a:pPr>
            <a:r>
              <a:rPr kumimoji="1" lang="en-US" altLang="zh-CN" sz="3200" dirty="0">
                <a:latin typeface="SimHei" panose="02010609060101010101" pitchFamily="49" charset="-122"/>
                <a:ea typeface="SimHei" panose="02010609060101010101" pitchFamily="49" charset="-122"/>
              </a:rPr>
              <a:t>01</a:t>
            </a:r>
            <a:r>
              <a:rPr kumimoji="1" lang="zh-CN" altLang="en-US" sz="3200" dirty="0">
                <a:latin typeface="SimHei" panose="02010609060101010101" pitchFamily="49" charset="-122"/>
                <a:ea typeface="SimHei" panose="02010609060101010101" pitchFamily="49" charset="-122"/>
              </a:rPr>
              <a:t> 指令集结构设计</a:t>
            </a:r>
            <a:endParaRPr kumimoji="1" lang="en-US" altLang="zh-CN" sz="3200" dirty="0">
              <a:latin typeface="SimHei" panose="02010609060101010101" pitchFamily="49" charset="-122"/>
              <a:ea typeface="SimHei" panose="02010609060101010101" pitchFamily="49" charset="-122"/>
            </a:endParaRPr>
          </a:p>
          <a:p>
            <a:pPr>
              <a:lnSpc>
                <a:spcPct val="110000"/>
              </a:lnSpc>
            </a:pPr>
            <a:r>
              <a:rPr kumimoji="1" lang="en-US" altLang="zh-CN" sz="3200" dirty="0">
                <a:latin typeface="SimHei" panose="02010609060101010101" pitchFamily="49" charset="-122"/>
                <a:ea typeface="SimHei" panose="02010609060101010101" pitchFamily="49" charset="-122"/>
              </a:rPr>
              <a:t>02</a:t>
            </a:r>
            <a:r>
              <a:rPr kumimoji="1" lang="zh-CN" altLang="en-US" sz="3200" dirty="0">
                <a:latin typeface="SimHei" panose="02010609060101010101" pitchFamily="49" charset="-122"/>
                <a:ea typeface="SimHei" panose="02010609060101010101" pitchFamily="49" charset="-122"/>
              </a:rPr>
              <a:t> 数据表示及操作数存放设计</a:t>
            </a:r>
            <a:endParaRPr kumimoji="1" lang="en-US" altLang="zh-CN" sz="3200" dirty="0">
              <a:latin typeface="SimHei" panose="02010609060101010101" pitchFamily="49" charset="-122"/>
              <a:ea typeface="SimHei" panose="02010609060101010101" pitchFamily="49" charset="-122"/>
            </a:endParaRPr>
          </a:p>
          <a:p>
            <a:pPr>
              <a:lnSpc>
                <a:spcPct val="110000"/>
              </a:lnSpc>
            </a:pPr>
            <a:r>
              <a:rPr kumimoji="1" lang="en-US" altLang="zh-CN" sz="3200" dirty="0">
                <a:latin typeface="SimHei" panose="02010609060101010101" pitchFamily="49" charset="-122"/>
                <a:ea typeface="SimHei" panose="02010609060101010101" pitchFamily="49" charset="-122"/>
              </a:rPr>
              <a:t>03</a:t>
            </a:r>
            <a:r>
              <a:rPr kumimoji="1" lang="zh-CN" altLang="en-US" sz="3200" dirty="0">
                <a:latin typeface="SimHei" panose="02010609060101010101" pitchFamily="49" charset="-122"/>
                <a:ea typeface="SimHei" panose="02010609060101010101" pitchFamily="49" charset="-122"/>
              </a:rPr>
              <a:t> 指令集功能设计</a:t>
            </a:r>
            <a:endParaRPr kumimoji="1" lang="en-US" altLang="zh-CN" sz="3200" dirty="0">
              <a:latin typeface="SimHei" panose="02010609060101010101" pitchFamily="49" charset="-122"/>
              <a:ea typeface="SimHei" panose="02010609060101010101" pitchFamily="49" charset="-122"/>
            </a:endParaRPr>
          </a:p>
          <a:p>
            <a:pPr>
              <a:lnSpc>
                <a:spcPct val="110000"/>
              </a:lnSpc>
            </a:pPr>
            <a:r>
              <a:rPr kumimoji="1" lang="en-US" altLang="zh-CN" sz="3200" dirty="0">
                <a:latin typeface="SimHei" panose="02010609060101010101" pitchFamily="49" charset="-122"/>
                <a:ea typeface="SimHei" panose="02010609060101010101" pitchFamily="49" charset="-122"/>
              </a:rPr>
              <a:t>04</a:t>
            </a:r>
            <a:r>
              <a:rPr kumimoji="1" lang="zh-CN" altLang="en-US" sz="3200" dirty="0">
                <a:latin typeface="SimHei" panose="02010609060101010101" pitchFamily="49" charset="-122"/>
                <a:ea typeface="SimHei" panose="02010609060101010101" pitchFamily="49" charset="-122"/>
              </a:rPr>
              <a:t> 编址方式设计</a:t>
            </a:r>
            <a:endParaRPr kumimoji="1" lang="en-US" altLang="zh-CN" sz="3200" dirty="0">
              <a:latin typeface="SimHei" panose="02010609060101010101" pitchFamily="49" charset="-122"/>
              <a:ea typeface="SimHei" panose="02010609060101010101" pitchFamily="49" charset="-122"/>
            </a:endParaRPr>
          </a:p>
          <a:p>
            <a:pPr>
              <a:lnSpc>
                <a:spcPct val="110000"/>
              </a:lnSpc>
            </a:pPr>
            <a:r>
              <a:rPr kumimoji="1" lang="en-US" altLang="zh-CN" sz="3200" dirty="0">
                <a:latin typeface="SimHei" panose="02010609060101010101" pitchFamily="49" charset="-122"/>
                <a:ea typeface="SimHei" panose="02010609060101010101" pitchFamily="49" charset="-122"/>
              </a:rPr>
              <a:t>05</a:t>
            </a:r>
            <a:r>
              <a:rPr kumimoji="1" lang="zh-CN" altLang="en-US" sz="3200" dirty="0">
                <a:latin typeface="SimHei" panose="02010609060101010101" pitchFamily="49" charset="-122"/>
                <a:ea typeface="SimHei" panose="02010609060101010101" pitchFamily="49" charset="-122"/>
              </a:rPr>
              <a:t> 寻址方式设计</a:t>
            </a:r>
            <a:endParaRPr kumimoji="1" lang="en-US" altLang="zh-CN" sz="3200" dirty="0">
              <a:latin typeface="SimHei" panose="02010609060101010101" pitchFamily="49" charset="-122"/>
              <a:ea typeface="SimHei" panose="02010609060101010101" pitchFamily="49" charset="-122"/>
            </a:endParaRPr>
          </a:p>
          <a:p>
            <a:pPr>
              <a:lnSpc>
                <a:spcPct val="110000"/>
              </a:lnSpc>
            </a:pPr>
            <a:r>
              <a:rPr kumimoji="1" lang="en-US" altLang="zh-CN" sz="3200" dirty="0">
                <a:latin typeface="SimHei" panose="02010609060101010101" pitchFamily="49" charset="-122"/>
                <a:ea typeface="SimHei" panose="02010609060101010101" pitchFamily="49" charset="-122"/>
              </a:rPr>
              <a:t>06</a:t>
            </a:r>
            <a:r>
              <a:rPr kumimoji="1" lang="zh-CN" altLang="en-US" sz="3200" dirty="0">
                <a:latin typeface="SimHei" panose="02010609060101010101" pitchFamily="49" charset="-122"/>
                <a:ea typeface="SimHei" panose="02010609060101010101" pitchFamily="49" charset="-122"/>
              </a:rPr>
              <a:t> 指令格式设计</a:t>
            </a:r>
            <a:endParaRPr kumimoji="1" lang="en-US" altLang="zh-CN" sz="3200" dirty="0">
              <a:latin typeface="SimHei" panose="02010609060101010101" pitchFamily="49" charset="-122"/>
              <a:ea typeface="SimHei" panose="02010609060101010101" pitchFamily="49" charset="-122"/>
            </a:endParaRPr>
          </a:p>
          <a:p>
            <a:pPr>
              <a:lnSpc>
                <a:spcPct val="110000"/>
              </a:lnSpc>
            </a:pPr>
            <a:r>
              <a:rPr kumimoji="1" lang="en-US" altLang="zh-CN" sz="3200" dirty="0">
                <a:latin typeface="SimHei" panose="02010609060101010101" pitchFamily="49" charset="-122"/>
                <a:ea typeface="SimHei" panose="02010609060101010101" pitchFamily="49" charset="-122"/>
              </a:rPr>
              <a:t>07</a:t>
            </a:r>
            <a:r>
              <a:rPr kumimoji="1" lang="zh-CN" altLang="en-US" sz="3200" dirty="0">
                <a:latin typeface="SimHei" panose="02010609060101010101" pitchFamily="49" charset="-122"/>
                <a:ea typeface="SimHei" panose="02010609060101010101" pitchFamily="49" charset="-122"/>
              </a:rPr>
              <a:t> 优化分析</a:t>
            </a:r>
            <a:endParaRPr kumimoji="1" lang="en-US" altLang="zh-CN" sz="3200" dirty="0">
              <a:latin typeface="SimHei" panose="02010609060101010101" pitchFamily="49" charset="-122"/>
              <a:ea typeface="SimHei" panose="02010609060101010101" pitchFamily="49" charset="-122"/>
            </a:endParaRPr>
          </a:p>
          <a:p>
            <a:pPr>
              <a:lnSpc>
                <a:spcPct val="110000"/>
              </a:lnSpc>
            </a:pPr>
            <a:r>
              <a:rPr kumimoji="1" lang="en-US" altLang="zh-CN" sz="3200" dirty="0">
                <a:latin typeface="SimHei" panose="02010609060101010101" pitchFamily="49" charset="-122"/>
                <a:ea typeface="SimHei" panose="02010609060101010101" pitchFamily="49" charset="-122"/>
              </a:rPr>
              <a:t>08</a:t>
            </a:r>
            <a:r>
              <a:rPr kumimoji="1" lang="zh-CN" altLang="en-US" sz="3200" dirty="0">
                <a:latin typeface="SimHei" panose="02010609060101010101" pitchFamily="49" charset="-122"/>
                <a:ea typeface="SimHei" panose="02010609060101010101" pitchFamily="49" charset="-122"/>
              </a:rPr>
              <a:t> 参考文献</a:t>
            </a:r>
            <a:endParaRPr kumimoji="1" lang="zh-CN" altLang="en-US" sz="3200" dirty="0"/>
          </a:p>
        </p:txBody>
      </p:sp>
      <p:sp>
        <p:nvSpPr>
          <p:cNvPr id="6" name="标题 1">
            <a:extLst>
              <a:ext uri="{FF2B5EF4-FFF2-40B4-BE49-F238E27FC236}">
                <a16:creationId xmlns:a16="http://schemas.microsoft.com/office/drawing/2014/main" id="{B593FFB4-FCA6-1B4A-A5F0-900E4580B8EE}"/>
              </a:ext>
            </a:extLst>
          </p:cNvPr>
          <p:cNvSpPr>
            <a:spLocks noGrp="1"/>
          </p:cNvSpPr>
          <p:nvPr>
            <p:ph type="title"/>
          </p:nvPr>
        </p:nvSpPr>
        <p:spPr>
          <a:xfrm>
            <a:off x="838200" y="365125"/>
            <a:ext cx="10515600" cy="732155"/>
          </a:xfrm>
        </p:spPr>
        <p:txBody>
          <a:bodyPr>
            <a:normAutofit/>
          </a:bodyPr>
          <a:lstStyle/>
          <a:p>
            <a:pPr algn="ctr"/>
            <a:r>
              <a:rPr kumimoji="1" lang="zh-CN" altLang="en-US" sz="2400" dirty="0">
                <a:latin typeface="SimHei" panose="02010609060101010101" pitchFamily="49" charset="-122"/>
                <a:ea typeface="SimHei" panose="02010609060101010101" pitchFamily="49" charset="-122"/>
              </a:rPr>
              <a:t>目录</a:t>
            </a:r>
          </a:p>
        </p:txBody>
      </p:sp>
      <p:cxnSp>
        <p:nvCxnSpPr>
          <p:cNvPr id="7" name="直线连接符 6">
            <a:extLst>
              <a:ext uri="{FF2B5EF4-FFF2-40B4-BE49-F238E27FC236}">
                <a16:creationId xmlns:a16="http://schemas.microsoft.com/office/drawing/2014/main" id="{A9C75FC1-C064-DA4B-9BEC-C978F68410A6}"/>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pic>
        <p:nvPicPr>
          <p:cNvPr id="8" name="图片 7">
            <a:extLst>
              <a:ext uri="{FF2B5EF4-FFF2-40B4-BE49-F238E27FC236}">
                <a16:creationId xmlns:a16="http://schemas.microsoft.com/office/drawing/2014/main" id="{4EB6FCD5-A003-4241-9345-A94ED3DB19FE}"/>
              </a:ext>
            </a:extLst>
          </p:cNvPr>
          <p:cNvPicPr>
            <a:picLocks noChangeAspect="1"/>
          </p:cNvPicPr>
          <p:nvPr/>
        </p:nvPicPr>
        <p:blipFill>
          <a:blip r:embed="rId3"/>
          <a:stretch>
            <a:fillRect/>
          </a:stretch>
        </p:blipFill>
        <p:spPr>
          <a:xfrm>
            <a:off x="8610600" y="5318703"/>
            <a:ext cx="3313732" cy="1049071"/>
          </a:xfrm>
          <a:prstGeom prst="rect">
            <a:avLst/>
          </a:prstGeom>
        </p:spPr>
      </p:pic>
    </p:spTree>
    <p:extLst>
      <p:ext uri="{BB962C8B-B14F-4D97-AF65-F5344CB8AC3E}">
        <p14:creationId xmlns:p14="http://schemas.microsoft.com/office/powerpoint/2010/main" val="29763510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灯片编号占位符 10"/>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黑体" panose="02010609060101010101" pitchFamily="49" charset="-122"/>
                <a:cs typeface="Arial" panose="020B0604020202020204" pitchFamily="34" charset="0"/>
              </a:rPr>
              <a:t>20</a:t>
            </a:fld>
            <a:endParaRPr kumimoji="1" lang="zh-CN" altLang="en-US">
              <a:latin typeface="Arial" panose="020B0604020202020204" pitchFamily="34" charset="0"/>
              <a:ea typeface="黑体" panose="02010609060101010101" pitchFamily="49" charset="-122"/>
              <a:cs typeface="Arial" panose="020B0604020202020204" pitchFamily="34" charset="0"/>
            </a:endParaRPr>
          </a:p>
        </p:txBody>
      </p:sp>
      <p:sp>
        <p:nvSpPr>
          <p:cNvPr id="3" name="Rectangle 4"/>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6"/>
          <p:cNvSpPr>
            <a:spLocks noChangeArrowheads="1"/>
          </p:cNvSpPr>
          <p:nvPr/>
        </p:nvSpPr>
        <p:spPr bwMode="auto">
          <a:xfrm>
            <a:off x="0" y="3009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文本框 12"/>
          <p:cNvSpPr txBox="1"/>
          <p:nvPr/>
        </p:nvSpPr>
        <p:spPr>
          <a:xfrm>
            <a:off x="1087464" y="1256500"/>
            <a:ext cx="193181" cy="391238"/>
          </a:xfrm>
          <a:prstGeom prst="rect">
            <a:avLst/>
          </a:prstGeom>
          <a:noFill/>
        </p:spPr>
        <p:txBody>
          <a:bodyPr wrap="none" rtlCol="0">
            <a:spAutoFit/>
          </a:bodyPr>
          <a:lstStyle/>
          <a:p>
            <a:pPr algn="ctr"/>
            <a:endParaRPr kumimoji="1" lang="zh-CN" altLang="en-US" dirty="0"/>
          </a:p>
        </p:txBody>
      </p:sp>
      <p:pic>
        <p:nvPicPr>
          <p:cNvPr id="4" name="图片 3" descr="UR3[EXTFEDS_)%2AAYQ1L8C"/>
          <p:cNvPicPr>
            <a:picLocks noChangeAspect="1"/>
          </p:cNvPicPr>
          <p:nvPr/>
        </p:nvPicPr>
        <p:blipFill>
          <a:blip r:embed="rId3"/>
          <a:stretch>
            <a:fillRect/>
          </a:stretch>
        </p:blipFill>
        <p:spPr>
          <a:xfrm>
            <a:off x="1443037" y="1256500"/>
            <a:ext cx="9305925" cy="2600325"/>
          </a:xfrm>
          <a:prstGeom prst="rect">
            <a:avLst/>
          </a:prstGeom>
        </p:spPr>
      </p:pic>
      <p:sp>
        <p:nvSpPr>
          <p:cNvPr id="12" name="标题 1">
            <a:extLst>
              <a:ext uri="{FF2B5EF4-FFF2-40B4-BE49-F238E27FC236}">
                <a16:creationId xmlns:a16="http://schemas.microsoft.com/office/drawing/2014/main" id="{A3D9D6A2-608D-4B40-84F9-8F742460057A}"/>
              </a:ext>
            </a:extLst>
          </p:cNvPr>
          <p:cNvSpPr txBox="1">
            <a:spLocks/>
          </p:cNvSpPr>
          <p:nvPr/>
        </p:nvSpPr>
        <p:spPr>
          <a:xfrm>
            <a:off x="8996661" y="3759941"/>
            <a:ext cx="4549066" cy="2600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dirty="0">
                <a:latin typeface="黑体" panose="02010609060101010101" pitchFamily="49" charset="-122"/>
                <a:ea typeface="黑体" panose="02010609060101010101" pitchFamily="49" charset="-122"/>
                <a:cs typeface="Times New Roman" panose="02020603050405020304" pitchFamily="18" charset="0"/>
              </a:rPr>
              <a:t>I</a:t>
            </a:r>
            <a:r>
              <a:rPr lang="zh-CN" altLang="en-US" sz="2800" dirty="0">
                <a:latin typeface="黑体" panose="02010609060101010101" pitchFamily="49" charset="-122"/>
                <a:ea typeface="黑体" panose="02010609060101010101" pitchFamily="49" charset="-122"/>
                <a:cs typeface="Times New Roman" panose="02020603050405020304" pitchFamily="18" charset="0"/>
              </a:rPr>
              <a:t>型指令：</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a:p>
            <a:r>
              <a:rPr lang="en-US" altLang="zh-CN" sz="2800" dirty="0">
                <a:latin typeface="黑体" panose="02010609060101010101" pitchFamily="49" charset="-122"/>
                <a:ea typeface="黑体" panose="02010609060101010101" pitchFamily="49" charset="-122"/>
                <a:cs typeface="Times New Roman" panose="02020603050405020304" pitchFamily="18" charset="0"/>
              </a:rPr>
              <a:t>Load\Store</a:t>
            </a:r>
            <a:r>
              <a:rPr lang="zh-CN" altLang="en-US" sz="2800" dirty="0">
                <a:latin typeface="黑体" panose="02010609060101010101" pitchFamily="49" charset="-122"/>
                <a:ea typeface="黑体" panose="02010609060101010101" pitchFamily="49" charset="-122"/>
                <a:cs typeface="Times New Roman" panose="02020603050405020304" pitchFamily="18" charset="0"/>
              </a:rPr>
              <a:t>指令</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a:p>
            <a:r>
              <a:rPr lang="zh-CN" altLang="en-US" sz="2800" dirty="0">
                <a:latin typeface="黑体" panose="02010609060101010101" pitchFamily="49" charset="-122"/>
                <a:ea typeface="黑体" panose="02010609060101010101" pitchFamily="49" charset="-122"/>
                <a:cs typeface="Times New Roman" panose="02020603050405020304" pitchFamily="18" charset="0"/>
              </a:rPr>
              <a:t>立即数指令</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p:txBody>
      </p:sp>
      <p:sp>
        <p:nvSpPr>
          <p:cNvPr id="14" name="标题 1">
            <a:extLst>
              <a:ext uri="{FF2B5EF4-FFF2-40B4-BE49-F238E27FC236}">
                <a16:creationId xmlns:a16="http://schemas.microsoft.com/office/drawing/2014/main" id="{762F268C-DD8B-214E-A1C4-9B9997C8D261}"/>
              </a:ext>
            </a:extLst>
          </p:cNvPr>
          <p:cNvSpPr txBox="1">
            <a:spLocks/>
          </p:cNvSpPr>
          <p:nvPr/>
        </p:nvSpPr>
        <p:spPr>
          <a:xfrm>
            <a:off x="838200" y="365125"/>
            <a:ext cx="10515600" cy="7321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400" dirty="0">
                <a:latin typeface="SimHei" panose="02010609060101010101" pitchFamily="49" charset="-122"/>
                <a:ea typeface="SimHei" panose="02010609060101010101" pitchFamily="49" charset="-122"/>
                <a:cs typeface="Times New Roman" panose="02020603050405020304" pitchFamily="18" charset="0"/>
              </a:rPr>
              <a:t>指令格式</a:t>
            </a:r>
            <a:endParaRPr lang="en-US" altLang="zh-CN" sz="2400" dirty="0">
              <a:latin typeface="SimHei" panose="02010609060101010101" pitchFamily="49" charset="-122"/>
              <a:ea typeface="SimHei" panose="02010609060101010101" pitchFamily="49" charset="-122"/>
              <a:cs typeface="Times New Roman" panose="02020603050405020304" pitchFamily="18" charset="0"/>
            </a:endParaRPr>
          </a:p>
        </p:txBody>
      </p:sp>
      <p:cxnSp>
        <p:nvCxnSpPr>
          <p:cNvPr id="15" name="直线连接符 14">
            <a:extLst>
              <a:ext uri="{FF2B5EF4-FFF2-40B4-BE49-F238E27FC236}">
                <a16:creationId xmlns:a16="http://schemas.microsoft.com/office/drawing/2014/main" id="{3F85D8A9-9057-7845-8EC1-C0E66A06BCA5}"/>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16" name="矩形 15">
            <a:extLst>
              <a:ext uri="{FF2B5EF4-FFF2-40B4-BE49-F238E27FC236}">
                <a16:creationId xmlns:a16="http://schemas.microsoft.com/office/drawing/2014/main" id="{79355312-7A5F-4B44-AF60-3C0208AAC368}"/>
              </a:ext>
            </a:extLst>
          </p:cNvPr>
          <p:cNvSpPr/>
          <p:nvPr/>
        </p:nvSpPr>
        <p:spPr>
          <a:xfrm>
            <a:off x="1450936" y="2940563"/>
            <a:ext cx="9756642" cy="739768"/>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pic>
        <p:nvPicPr>
          <p:cNvPr id="7" name="图片 6">
            <a:extLst>
              <a:ext uri="{FF2B5EF4-FFF2-40B4-BE49-F238E27FC236}">
                <a16:creationId xmlns:a16="http://schemas.microsoft.com/office/drawing/2014/main" id="{438D908E-3257-4D71-AB47-DD64A4D1D693}"/>
              </a:ext>
            </a:extLst>
          </p:cNvPr>
          <p:cNvPicPr>
            <a:picLocks noChangeAspect="1"/>
          </p:cNvPicPr>
          <p:nvPr/>
        </p:nvPicPr>
        <p:blipFill>
          <a:blip r:embed="rId4"/>
          <a:stretch>
            <a:fillRect/>
          </a:stretch>
        </p:blipFill>
        <p:spPr>
          <a:xfrm>
            <a:off x="515223" y="3019241"/>
            <a:ext cx="7759920" cy="3593827"/>
          </a:xfrm>
          <a:prstGeom prst="rect">
            <a:avLst/>
          </a:prstGeom>
        </p:spPr>
      </p:pic>
    </p:spTree>
    <p:extLst>
      <p:ext uri="{BB962C8B-B14F-4D97-AF65-F5344CB8AC3E}">
        <p14:creationId xmlns:p14="http://schemas.microsoft.com/office/powerpoint/2010/main" val="17341217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灯片编号占位符 10"/>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黑体" panose="02010609060101010101" pitchFamily="49" charset="-122"/>
                <a:cs typeface="Arial" panose="020B0604020202020204" pitchFamily="34" charset="0"/>
              </a:rPr>
              <a:t>21</a:t>
            </a:fld>
            <a:endParaRPr kumimoji="1" lang="zh-CN" altLang="en-US">
              <a:latin typeface="Arial" panose="020B0604020202020204" pitchFamily="34" charset="0"/>
              <a:ea typeface="黑体" panose="02010609060101010101" pitchFamily="49" charset="-122"/>
              <a:cs typeface="Arial" panose="020B0604020202020204" pitchFamily="34" charset="0"/>
            </a:endParaRPr>
          </a:p>
        </p:txBody>
      </p:sp>
      <p:sp>
        <p:nvSpPr>
          <p:cNvPr id="3" name="Rectangle 4"/>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5" name="Rectangle 6"/>
          <p:cNvSpPr>
            <a:spLocks noChangeArrowheads="1"/>
          </p:cNvSpPr>
          <p:nvPr/>
        </p:nvSpPr>
        <p:spPr bwMode="auto">
          <a:xfrm>
            <a:off x="0" y="3009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文本框 12"/>
          <p:cNvSpPr txBox="1"/>
          <p:nvPr/>
        </p:nvSpPr>
        <p:spPr>
          <a:xfrm>
            <a:off x="1087464" y="1256500"/>
            <a:ext cx="193181" cy="391238"/>
          </a:xfrm>
          <a:prstGeom prst="rect">
            <a:avLst/>
          </a:prstGeom>
          <a:noFill/>
        </p:spPr>
        <p:txBody>
          <a:bodyPr wrap="none" rtlCol="0">
            <a:spAutoFit/>
          </a:bodyPr>
          <a:lstStyle/>
          <a:p>
            <a:pPr algn="ctr"/>
            <a:endParaRPr kumimoji="1" lang="zh-CN" altLang="en-US" dirty="0"/>
          </a:p>
        </p:txBody>
      </p:sp>
      <p:pic>
        <p:nvPicPr>
          <p:cNvPr id="4" name="图片 3" descr="UR3[EXTFEDS_)%2AAYQ1L8C"/>
          <p:cNvPicPr>
            <a:picLocks noChangeAspect="1"/>
          </p:cNvPicPr>
          <p:nvPr/>
        </p:nvPicPr>
        <p:blipFill>
          <a:blip r:embed="rId3"/>
          <a:stretch>
            <a:fillRect/>
          </a:stretch>
        </p:blipFill>
        <p:spPr>
          <a:xfrm>
            <a:off x="1443037" y="1256500"/>
            <a:ext cx="9305925" cy="2600325"/>
          </a:xfrm>
          <a:prstGeom prst="rect">
            <a:avLst/>
          </a:prstGeom>
        </p:spPr>
      </p:pic>
      <p:sp>
        <p:nvSpPr>
          <p:cNvPr id="12" name="标题 1">
            <a:extLst>
              <a:ext uri="{FF2B5EF4-FFF2-40B4-BE49-F238E27FC236}">
                <a16:creationId xmlns:a16="http://schemas.microsoft.com/office/drawing/2014/main" id="{A3D9D6A2-608D-4B40-84F9-8F742460057A}"/>
              </a:ext>
            </a:extLst>
          </p:cNvPr>
          <p:cNvSpPr txBox="1">
            <a:spLocks/>
          </p:cNvSpPr>
          <p:nvPr/>
        </p:nvSpPr>
        <p:spPr>
          <a:xfrm>
            <a:off x="8996661" y="3759941"/>
            <a:ext cx="4549066" cy="2600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dirty="0">
                <a:latin typeface="黑体" panose="02010609060101010101" pitchFamily="49" charset="-122"/>
                <a:ea typeface="黑体" panose="02010609060101010101" pitchFamily="49" charset="-122"/>
                <a:cs typeface="Times New Roman" panose="02020603050405020304" pitchFamily="18" charset="0"/>
              </a:rPr>
              <a:t>J</a:t>
            </a:r>
            <a:r>
              <a:rPr lang="zh-CN" altLang="en-US" sz="2800" dirty="0">
                <a:latin typeface="黑体" panose="02010609060101010101" pitchFamily="49" charset="-122"/>
                <a:ea typeface="黑体" panose="02010609060101010101" pitchFamily="49" charset="-122"/>
                <a:cs typeface="Times New Roman" panose="02020603050405020304" pitchFamily="18" charset="0"/>
              </a:rPr>
              <a:t>型指令：</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a:p>
            <a:r>
              <a:rPr lang="zh-CN" altLang="en-US" sz="2800" dirty="0">
                <a:latin typeface="黑体" panose="02010609060101010101" pitchFamily="49" charset="-122"/>
                <a:ea typeface="黑体" panose="02010609060101010101" pitchFamily="49" charset="-122"/>
                <a:cs typeface="Times New Roman" panose="02020603050405020304" pitchFamily="18" charset="0"/>
              </a:rPr>
              <a:t>跳转指令</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a:p>
            <a:r>
              <a:rPr lang="zh-CN" altLang="en-US" sz="2800" dirty="0">
                <a:latin typeface="黑体" panose="02010609060101010101" pitchFamily="49" charset="-122"/>
                <a:ea typeface="黑体" panose="02010609060101010101" pitchFamily="49" charset="-122"/>
                <a:cs typeface="Times New Roman" panose="02020603050405020304" pitchFamily="18" charset="0"/>
              </a:rPr>
              <a:t>跳转链接指令</a:t>
            </a:r>
            <a:endParaRPr lang="en-US" altLang="zh-CN" sz="2800" dirty="0">
              <a:latin typeface="黑体" panose="02010609060101010101" pitchFamily="49" charset="-122"/>
              <a:ea typeface="黑体" panose="02010609060101010101" pitchFamily="49" charset="-122"/>
              <a:cs typeface="Times New Roman" panose="02020603050405020304" pitchFamily="18" charset="0"/>
            </a:endParaRPr>
          </a:p>
        </p:txBody>
      </p:sp>
      <p:pic>
        <p:nvPicPr>
          <p:cNvPr id="8" name="图片 7">
            <a:extLst>
              <a:ext uri="{FF2B5EF4-FFF2-40B4-BE49-F238E27FC236}">
                <a16:creationId xmlns:a16="http://schemas.microsoft.com/office/drawing/2014/main" id="{A2D376C4-BEE2-44F6-9510-C10F1CE00F71}"/>
              </a:ext>
            </a:extLst>
          </p:cNvPr>
          <p:cNvPicPr>
            <a:picLocks noChangeAspect="1"/>
          </p:cNvPicPr>
          <p:nvPr/>
        </p:nvPicPr>
        <p:blipFill>
          <a:blip r:embed="rId4"/>
          <a:stretch>
            <a:fillRect/>
          </a:stretch>
        </p:blipFill>
        <p:spPr>
          <a:xfrm>
            <a:off x="573072" y="3759941"/>
            <a:ext cx="8206943" cy="2208941"/>
          </a:xfrm>
          <a:prstGeom prst="rect">
            <a:avLst/>
          </a:prstGeom>
        </p:spPr>
      </p:pic>
      <p:sp>
        <p:nvSpPr>
          <p:cNvPr id="14" name="标题 1">
            <a:extLst>
              <a:ext uri="{FF2B5EF4-FFF2-40B4-BE49-F238E27FC236}">
                <a16:creationId xmlns:a16="http://schemas.microsoft.com/office/drawing/2014/main" id="{2BA4BE58-9F09-5240-8FF4-AA92C771B14B}"/>
              </a:ext>
            </a:extLst>
          </p:cNvPr>
          <p:cNvSpPr txBox="1">
            <a:spLocks/>
          </p:cNvSpPr>
          <p:nvPr/>
        </p:nvSpPr>
        <p:spPr>
          <a:xfrm>
            <a:off x="838200" y="365125"/>
            <a:ext cx="10515600" cy="7321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2400" dirty="0">
                <a:latin typeface="SimHei" panose="02010609060101010101" pitchFamily="49" charset="-122"/>
                <a:ea typeface="SimHei" panose="02010609060101010101" pitchFamily="49" charset="-122"/>
                <a:cs typeface="Times New Roman" panose="02020603050405020304" pitchFamily="18" charset="0"/>
              </a:rPr>
              <a:t>指令格式</a:t>
            </a:r>
            <a:endParaRPr lang="en-US" altLang="zh-CN" sz="2400" dirty="0">
              <a:latin typeface="SimHei" panose="02010609060101010101" pitchFamily="49" charset="-122"/>
              <a:ea typeface="SimHei" panose="02010609060101010101" pitchFamily="49" charset="-122"/>
              <a:cs typeface="Times New Roman" panose="02020603050405020304" pitchFamily="18" charset="0"/>
            </a:endParaRPr>
          </a:p>
        </p:txBody>
      </p:sp>
      <p:cxnSp>
        <p:nvCxnSpPr>
          <p:cNvPr id="15" name="直线连接符 14">
            <a:extLst>
              <a:ext uri="{FF2B5EF4-FFF2-40B4-BE49-F238E27FC236}">
                <a16:creationId xmlns:a16="http://schemas.microsoft.com/office/drawing/2014/main" id="{59462AF4-6388-A141-BE1B-85BEDF35A4E8}"/>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16" name="矩形 15">
            <a:extLst>
              <a:ext uri="{FF2B5EF4-FFF2-40B4-BE49-F238E27FC236}">
                <a16:creationId xmlns:a16="http://schemas.microsoft.com/office/drawing/2014/main" id="{0551B2DF-5D65-764E-9C73-CCE9938911A8}"/>
              </a:ext>
            </a:extLst>
          </p:cNvPr>
          <p:cNvSpPr/>
          <p:nvPr/>
        </p:nvSpPr>
        <p:spPr>
          <a:xfrm>
            <a:off x="1450936" y="2940563"/>
            <a:ext cx="630195" cy="739768"/>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1428736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灯片编号占位符 10"/>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黑体" panose="02010609060101010101" pitchFamily="49" charset="-122"/>
                <a:cs typeface="Arial" panose="020B0604020202020204" pitchFamily="34" charset="0"/>
              </a:rPr>
              <a:t>22</a:t>
            </a:fld>
            <a:endParaRPr kumimoji="1" lang="zh-CN" altLang="en-US">
              <a:latin typeface="Arial" panose="020B0604020202020204" pitchFamily="34" charset="0"/>
              <a:ea typeface="黑体" panose="02010609060101010101" pitchFamily="49" charset="-122"/>
              <a:cs typeface="Arial" panose="020B0604020202020204" pitchFamily="34" charset="0"/>
            </a:endParaRPr>
          </a:p>
        </p:txBody>
      </p:sp>
      <p:sp>
        <p:nvSpPr>
          <p:cNvPr id="5" name="Rectangle 6"/>
          <p:cNvSpPr>
            <a:spLocks noChangeArrowheads="1"/>
          </p:cNvSpPr>
          <p:nvPr/>
        </p:nvSpPr>
        <p:spPr bwMode="auto">
          <a:xfrm>
            <a:off x="0" y="3009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 name="文本框 12"/>
          <p:cNvSpPr txBox="1"/>
          <p:nvPr/>
        </p:nvSpPr>
        <p:spPr>
          <a:xfrm>
            <a:off x="1087464" y="1256500"/>
            <a:ext cx="193181" cy="391238"/>
          </a:xfrm>
          <a:prstGeom prst="rect">
            <a:avLst/>
          </a:prstGeom>
          <a:noFill/>
        </p:spPr>
        <p:txBody>
          <a:bodyPr wrap="none" rtlCol="0">
            <a:spAutoFit/>
          </a:bodyPr>
          <a:lstStyle/>
          <a:p>
            <a:pPr algn="ctr"/>
            <a:endParaRPr kumimoji="1" lang="zh-CN" altLang="en-US" dirty="0"/>
          </a:p>
        </p:txBody>
      </p:sp>
      <p:pic>
        <p:nvPicPr>
          <p:cNvPr id="4" name="图片 3" descr="UR3[EXTFEDS_)%2AAYQ1L8C"/>
          <p:cNvPicPr>
            <a:picLocks noChangeAspect="1"/>
          </p:cNvPicPr>
          <p:nvPr/>
        </p:nvPicPr>
        <p:blipFill>
          <a:blip r:embed="rId3"/>
          <a:stretch>
            <a:fillRect/>
          </a:stretch>
        </p:blipFill>
        <p:spPr>
          <a:xfrm>
            <a:off x="1443037" y="1886815"/>
            <a:ext cx="9305925" cy="2600325"/>
          </a:xfrm>
          <a:prstGeom prst="rect">
            <a:avLst/>
          </a:prstGeom>
        </p:spPr>
      </p:pic>
      <p:sp>
        <p:nvSpPr>
          <p:cNvPr id="2" name="椭圆 1">
            <a:extLst>
              <a:ext uri="{FF2B5EF4-FFF2-40B4-BE49-F238E27FC236}">
                <a16:creationId xmlns:a16="http://schemas.microsoft.com/office/drawing/2014/main" id="{1E5F4F71-145B-4131-897D-B4F107008EA4}"/>
              </a:ext>
            </a:extLst>
          </p:cNvPr>
          <p:cNvSpPr/>
          <p:nvPr/>
        </p:nvSpPr>
        <p:spPr>
          <a:xfrm>
            <a:off x="2503503" y="1580225"/>
            <a:ext cx="8664606" cy="941032"/>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1">
            <a:extLst>
              <a:ext uri="{FF2B5EF4-FFF2-40B4-BE49-F238E27FC236}">
                <a16:creationId xmlns:a16="http://schemas.microsoft.com/office/drawing/2014/main" id="{6222FC0E-EA30-40A7-9952-37DE040FF6FC}"/>
              </a:ext>
            </a:extLst>
          </p:cNvPr>
          <p:cNvSpPr txBox="1">
            <a:spLocks/>
          </p:cNvSpPr>
          <p:nvPr/>
        </p:nvSpPr>
        <p:spPr>
          <a:xfrm>
            <a:off x="4842163" y="1084021"/>
            <a:ext cx="10515600" cy="7321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rPr>
              <a:t>4</a:t>
            </a:r>
            <a:r>
              <a:rPr lang="zh-CN" altLang="en-US"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字节定长</a:t>
            </a:r>
          </a:p>
        </p:txBody>
      </p:sp>
      <p:sp>
        <p:nvSpPr>
          <p:cNvPr id="6" name="椭圆 5">
            <a:extLst>
              <a:ext uri="{FF2B5EF4-FFF2-40B4-BE49-F238E27FC236}">
                <a16:creationId xmlns:a16="http://schemas.microsoft.com/office/drawing/2014/main" id="{13A9815E-0D78-4D31-A3E2-96CA2FED72A6}"/>
              </a:ext>
            </a:extLst>
          </p:cNvPr>
          <p:cNvSpPr/>
          <p:nvPr/>
        </p:nvSpPr>
        <p:spPr>
          <a:xfrm>
            <a:off x="4368800" y="2147188"/>
            <a:ext cx="2733964" cy="113172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标题 1">
            <a:extLst>
              <a:ext uri="{FF2B5EF4-FFF2-40B4-BE49-F238E27FC236}">
                <a16:creationId xmlns:a16="http://schemas.microsoft.com/office/drawing/2014/main" id="{5624711C-8BD7-46BD-86BA-6D49CBF4F872}"/>
              </a:ext>
            </a:extLst>
          </p:cNvPr>
          <p:cNvSpPr txBox="1">
            <a:spLocks/>
          </p:cNvSpPr>
          <p:nvPr/>
        </p:nvSpPr>
        <p:spPr>
          <a:xfrm>
            <a:off x="3546988" y="3089785"/>
            <a:ext cx="3657152" cy="73215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800" b="1" dirty="0" err="1">
                <a:solidFill>
                  <a:srgbClr val="FF0000"/>
                </a:solidFill>
                <a:latin typeface="黑体" panose="02010609060101010101" pitchFamily="49" charset="-122"/>
                <a:ea typeface="黑体" panose="02010609060101010101" pitchFamily="49" charset="-122"/>
                <a:cs typeface="Times New Roman" panose="02020603050405020304" pitchFamily="18" charset="0"/>
              </a:rPr>
              <a:t>RsRt</a:t>
            </a:r>
            <a:r>
              <a:rPr lang="zh-CN" altLang="en-US"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对齐</a:t>
            </a:r>
          </a:p>
        </p:txBody>
      </p:sp>
      <p:sp>
        <p:nvSpPr>
          <p:cNvPr id="15" name="椭圆 14">
            <a:extLst>
              <a:ext uri="{FF2B5EF4-FFF2-40B4-BE49-F238E27FC236}">
                <a16:creationId xmlns:a16="http://schemas.microsoft.com/office/drawing/2014/main" id="{7146BE97-E503-486D-AB5A-004A0228A1C2}"/>
              </a:ext>
            </a:extLst>
          </p:cNvPr>
          <p:cNvSpPr/>
          <p:nvPr/>
        </p:nvSpPr>
        <p:spPr>
          <a:xfrm>
            <a:off x="2655903" y="1732625"/>
            <a:ext cx="2084884" cy="2192830"/>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a16="http://schemas.microsoft.com/office/drawing/2014/main" id="{345BEA2A-D92C-4D1B-A09C-3994B8E6F5EA}"/>
              </a:ext>
            </a:extLst>
          </p:cNvPr>
          <p:cNvSpPr txBox="1">
            <a:spLocks/>
          </p:cNvSpPr>
          <p:nvPr/>
        </p:nvSpPr>
        <p:spPr>
          <a:xfrm>
            <a:off x="351768" y="3269925"/>
            <a:ext cx="3657152" cy="73215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rPr>
              <a:t>Op</a:t>
            </a:r>
            <a:r>
              <a:rPr lang="zh-CN" altLang="en-US"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rPr>
              <a:t>长度一致</a:t>
            </a:r>
          </a:p>
        </p:txBody>
      </p:sp>
      <p:sp>
        <p:nvSpPr>
          <p:cNvPr id="18" name="椭圆 17">
            <a:extLst>
              <a:ext uri="{FF2B5EF4-FFF2-40B4-BE49-F238E27FC236}">
                <a16:creationId xmlns:a16="http://schemas.microsoft.com/office/drawing/2014/main" id="{2338D4E3-12A7-46E6-9AE3-1D6AEDEEB090}"/>
              </a:ext>
            </a:extLst>
          </p:cNvPr>
          <p:cNvSpPr/>
          <p:nvPr/>
        </p:nvSpPr>
        <p:spPr>
          <a:xfrm>
            <a:off x="8966344" y="2010273"/>
            <a:ext cx="1833306" cy="1050182"/>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标题 1">
            <a:extLst>
              <a:ext uri="{FF2B5EF4-FFF2-40B4-BE49-F238E27FC236}">
                <a16:creationId xmlns:a16="http://schemas.microsoft.com/office/drawing/2014/main" id="{F2BB8C89-A6EE-4222-B024-293C96EE768E}"/>
              </a:ext>
            </a:extLst>
          </p:cNvPr>
          <p:cNvSpPr txBox="1">
            <a:spLocks/>
          </p:cNvSpPr>
          <p:nvPr/>
        </p:nvSpPr>
        <p:spPr>
          <a:xfrm>
            <a:off x="9425933" y="2893312"/>
            <a:ext cx="3657152" cy="12984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800" b="1" dirty="0" err="1">
                <a:solidFill>
                  <a:srgbClr val="FF0000"/>
                </a:solidFill>
                <a:latin typeface="黑体" panose="02010609060101010101" pitchFamily="49" charset="-122"/>
                <a:ea typeface="黑体" panose="02010609060101010101" pitchFamily="49" charset="-122"/>
                <a:cs typeface="Times New Roman" panose="02020603050405020304" pitchFamily="18" charset="0"/>
              </a:rPr>
              <a:t>Funct</a:t>
            </a:r>
            <a:r>
              <a:rPr lang="zh-CN" altLang="en-US"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分辨</a:t>
            </a:r>
            <a:endParaRPr lang="en-US" altLang="zh-CN"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endParaRPr>
          </a:p>
          <a:p>
            <a:pPr algn="ctr"/>
            <a:r>
              <a:rPr lang="zh-CN" altLang="en-US"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rPr>
              <a:t>指令功能</a:t>
            </a:r>
            <a:endParaRPr lang="en-US" altLang="zh-CN"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endParaRPr>
          </a:p>
          <a:p>
            <a:pPr algn="ctr"/>
            <a:r>
              <a:rPr lang="zh-CN" altLang="en-US" sz="2800" b="1"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可扩展性好</a:t>
            </a:r>
          </a:p>
        </p:txBody>
      </p:sp>
      <p:pic>
        <p:nvPicPr>
          <p:cNvPr id="22" name="图片 21" descr="7Q9{64EXMMOBEU_B6N0T`SD">
            <a:extLst>
              <a:ext uri="{FF2B5EF4-FFF2-40B4-BE49-F238E27FC236}">
                <a16:creationId xmlns:a16="http://schemas.microsoft.com/office/drawing/2014/main" id="{76CF4092-4AE7-4961-B545-6B11C66D0185}"/>
              </a:ext>
            </a:extLst>
          </p:cNvPr>
          <p:cNvPicPr>
            <a:picLocks noChangeAspect="1"/>
          </p:cNvPicPr>
          <p:nvPr/>
        </p:nvPicPr>
        <p:blipFill>
          <a:blip r:embed="rId4"/>
          <a:stretch>
            <a:fillRect/>
          </a:stretch>
        </p:blipFill>
        <p:spPr>
          <a:xfrm>
            <a:off x="1280645" y="4635903"/>
            <a:ext cx="6211913" cy="1179712"/>
          </a:xfrm>
          <a:prstGeom prst="rect">
            <a:avLst/>
          </a:prstGeom>
        </p:spPr>
      </p:pic>
      <p:sp>
        <p:nvSpPr>
          <p:cNvPr id="20" name="标题 1">
            <a:extLst>
              <a:ext uri="{FF2B5EF4-FFF2-40B4-BE49-F238E27FC236}">
                <a16:creationId xmlns:a16="http://schemas.microsoft.com/office/drawing/2014/main" id="{D72A7CE8-7515-744C-9D20-099D4EE67A8F}"/>
              </a:ext>
            </a:extLst>
          </p:cNvPr>
          <p:cNvSpPr>
            <a:spLocks noGrp="1"/>
          </p:cNvSpPr>
          <p:nvPr>
            <p:ph type="title"/>
          </p:nvPr>
        </p:nvSpPr>
        <p:spPr>
          <a:xfrm>
            <a:off x="838200" y="365125"/>
            <a:ext cx="10515600" cy="732155"/>
          </a:xfrm>
        </p:spPr>
        <p:txBody>
          <a:bodyPr>
            <a:normAutofit/>
          </a:bodyPr>
          <a:lstStyle/>
          <a:p>
            <a:pPr algn="ctr"/>
            <a:r>
              <a:rPr lang="zh-CN" altLang="en-US" sz="2400" dirty="0">
                <a:latin typeface="SimHei" panose="02010609060101010101" pitchFamily="49" charset="-122"/>
                <a:ea typeface="SimHei" panose="02010609060101010101" pitchFamily="49" charset="-122"/>
                <a:cs typeface="Times New Roman" panose="02020603050405020304" pitchFamily="18" charset="0"/>
              </a:rPr>
              <a:t>指令特色</a:t>
            </a:r>
            <a:endParaRPr lang="en-US" altLang="zh-CN" sz="2400" dirty="0">
              <a:latin typeface="SimHei" panose="02010609060101010101" pitchFamily="49" charset="-122"/>
              <a:ea typeface="SimHei" panose="02010609060101010101" pitchFamily="49" charset="-122"/>
              <a:cs typeface="Times New Roman" panose="02020603050405020304" pitchFamily="18" charset="0"/>
            </a:endParaRPr>
          </a:p>
        </p:txBody>
      </p:sp>
      <p:cxnSp>
        <p:nvCxnSpPr>
          <p:cNvPr id="21" name="直线连接符 20">
            <a:extLst>
              <a:ext uri="{FF2B5EF4-FFF2-40B4-BE49-F238E27FC236}">
                <a16:creationId xmlns:a16="http://schemas.microsoft.com/office/drawing/2014/main" id="{9F726E4D-DB57-0740-B754-292C2946F0B7}"/>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8" name="矩形 7">
            <a:extLst>
              <a:ext uri="{FF2B5EF4-FFF2-40B4-BE49-F238E27FC236}">
                <a16:creationId xmlns:a16="http://schemas.microsoft.com/office/drawing/2014/main" id="{B536CBD7-5961-7F47-85C9-67C5AFF2A74B}"/>
              </a:ext>
            </a:extLst>
          </p:cNvPr>
          <p:cNvSpPr/>
          <p:nvPr/>
        </p:nvSpPr>
        <p:spPr>
          <a:xfrm>
            <a:off x="951470" y="4487140"/>
            <a:ext cx="630195" cy="739768"/>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2316633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p:bldP spid="6" grpId="0" animBg="1"/>
      <p:bldP spid="14" grpId="0"/>
      <p:bldP spid="15" grpId="0" animBg="1"/>
      <p:bldP spid="17" grpId="0"/>
      <p:bldP spid="18" grpId="0" animBg="1"/>
      <p:bldP spid="1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822921-0683-6340-88D8-D9C3C9DADEC2}"/>
              </a:ext>
            </a:extLst>
          </p:cNvPr>
          <p:cNvSpPr>
            <a:spLocks noGrp="1"/>
          </p:cNvSpPr>
          <p:nvPr>
            <p:ph type="title"/>
          </p:nvPr>
        </p:nvSpPr>
        <p:spPr>
          <a:xfrm>
            <a:off x="838200" y="365125"/>
            <a:ext cx="10515600" cy="732155"/>
          </a:xfrm>
        </p:spPr>
        <p:txBody>
          <a:bodyPr>
            <a:normAutofit/>
          </a:bodyPr>
          <a:lstStyle/>
          <a:p>
            <a:pPr algn="ctr"/>
            <a:r>
              <a:rPr lang="zh-CN" altLang="en-US" sz="2400" dirty="0">
                <a:latin typeface="SimHei" panose="02010609060101010101" pitchFamily="49" charset="-122"/>
                <a:ea typeface="SimHei" panose="02010609060101010101" pitchFamily="49" charset="-122"/>
                <a:cs typeface="Times New Roman" panose="02020603050405020304" pitchFamily="18" charset="0"/>
              </a:rPr>
              <a:t>指令特色（二）</a:t>
            </a:r>
            <a:endParaRPr lang="en-US" altLang="zh-CN" sz="2400" dirty="0">
              <a:latin typeface="SimHei" panose="02010609060101010101" pitchFamily="49" charset="-122"/>
              <a:ea typeface="SimHei" panose="02010609060101010101" pitchFamily="49" charset="-122"/>
              <a:cs typeface="Times New Roman" panose="02020603050405020304" pitchFamily="18" charset="0"/>
            </a:endParaRPr>
          </a:p>
        </p:txBody>
      </p:sp>
      <p:sp>
        <p:nvSpPr>
          <p:cNvPr id="11" name="灯片编号占位符 10">
            <a:extLst>
              <a:ext uri="{FF2B5EF4-FFF2-40B4-BE49-F238E27FC236}">
                <a16:creationId xmlns:a16="http://schemas.microsoft.com/office/drawing/2014/main" id="{27D709CE-78E8-AB49-BD56-6C82D8F6653F}"/>
              </a:ext>
            </a:extLst>
          </p:cNvPr>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SimHei" panose="02010609060101010101" pitchFamily="49" charset="-122"/>
                <a:cs typeface="Arial" panose="020B0604020202020204" pitchFamily="34" charset="0"/>
              </a:rPr>
              <a:t>23</a:t>
            </a:fld>
            <a:endParaRPr kumimoji="1" lang="zh-CN" altLang="en-US">
              <a:latin typeface="Arial" panose="020B0604020202020204" pitchFamily="34" charset="0"/>
              <a:ea typeface="SimHei" panose="02010609060101010101" pitchFamily="49" charset="-122"/>
              <a:cs typeface="Arial" panose="020B0604020202020204" pitchFamily="34" charset="0"/>
            </a:endParaRPr>
          </a:p>
        </p:txBody>
      </p:sp>
      <p:cxnSp>
        <p:nvCxnSpPr>
          <p:cNvPr id="32" name="直线连接符 31">
            <a:extLst>
              <a:ext uri="{FF2B5EF4-FFF2-40B4-BE49-F238E27FC236}">
                <a16:creationId xmlns:a16="http://schemas.microsoft.com/office/drawing/2014/main" id="{7533DE7B-EB99-FE46-858C-3C8DACBA0330}"/>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3" name="Rectangle 4">
            <a:extLst>
              <a:ext uri="{FF2B5EF4-FFF2-40B4-BE49-F238E27FC236}">
                <a16:creationId xmlns:a16="http://schemas.microsoft.com/office/drawing/2014/main" id="{B943F991-A3DC-9C4C-910D-D48E5AA39398}"/>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5">
            <a:extLst>
              <a:ext uri="{FF2B5EF4-FFF2-40B4-BE49-F238E27FC236}">
                <a16:creationId xmlns:a16="http://schemas.microsoft.com/office/drawing/2014/main" id="{FFA0BAF1-912A-F54B-BA88-8CDEE92B3EC6}"/>
              </a:ext>
            </a:extLst>
          </p:cNvPr>
          <p:cNvSpPr>
            <a:spLocks noChangeArrowheads="1"/>
          </p:cNvSpPr>
          <p:nvPr/>
        </p:nvSpPr>
        <p:spPr bwMode="auto">
          <a:xfrm>
            <a:off x="0" y="21971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6">
            <a:extLst>
              <a:ext uri="{FF2B5EF4-FFF2-40B4-BE49-F238E27FC236}">
                <a16:creationId xmlns:a16="http://schemas.microsoft.com/office/drawing/2014/main" id="{82A429D4-2C37-BE43-942C-FD4876DE0B84}"/>
              </a:ext>
            </a:extLst>
          </p:cNvPr>
          <p:cNvSpPr>
            <a:spLocks noChangeArrowheads="1"/>
          </p:cNvSpPr>
          <p:nvPr/>
        </p:nvSpPr>
        <p:spPr bwMode="auto">
          <a:xfrm>
            <a:off x="0" y="3009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文本框 12">
            <a:extLst>
              <a:ext uri="{FF2B5EF4-FFF2-40B4-BE49-F238E27FC236}">
                <a16:creationId xmlns:a16="http://schemas.microsoft.com/office/drawing/2014/main" id="{BE472EAF-FF04-4546-9374-CACF7F6CB465}"/>
              </a:ext>
            </a:extLst>
          </p:cNvPr>
          <p:cNvSpPr txBox="1"/>
          <p:nvPr/>
        </p:nvSpPr>
        <p:spPr>
          <a:xfrm>
            <a:off x="1087464" y="1256500"/>
            <a:ext cx="193181" cy="391238"/>
          </a:xfrm>
          <a:prstGeom prst="rect">
            <a:avLst/>
          </a:prstGeom>
          <a:noFill/>
        </p:spPr>
        <p:txBody>
          <a:bodyPr wrap="none" rtlCol="0">
            <a:spAutoFit/>
          </a:bodyPr>
          <a:lstStyle/>
          <a:p>
            <a:pPr algn="ctr"/>
            <a:endParaRPr kumimoji="1" lang="zh-CN" altLang="en-US" dirty="0"/>
          </a:p>
        </p:txBody>
      </p:sp>
      <p:graphicFrame>
        <p:nvGraphicFramePr>
          <p:cNvPr id="6" name="表格 5">
            <a:extLst>
              <a:ext uri="{FF2B5EF4-FFF2-40B4-BE49-F238E27FC236}">
                <a16:creationId xmlns:a16="http://schemas.microsoft.com/office/drawing/2014/main" id="{06A3C171-40AD-0141-8705-625797770DA1}"/>
              </a:ext>
            </a:extLst>
          </p:cNvPr>
          <p:cNvGraphicFramePr>
            <a:graphicFrameLocks noGrp="1"/>
          </p:cNvGraphicFramePr>
          <p:nvPr>
            <p:extLst>
              <p:ext uri="{D42A27DB-BD31-4B8C-83A1-F6EECF244321}">
                <p14:modId xmlns:p14="http://schemas.microsoft.com/office/powerpoint/2010/main" val="1154594629"/>
              </p:ext>
            </p:extLst>
          </p:nvPr>
        </p:nvGraphicFramePr>
        <p:xfrm>
          <a:off x="838200" y="1624512"/>
          <a:ext cx="10747917" cy="3976988"/>
        </p:xfrm>
        <a:graphic>
          <a:graphicData uri="http://schemas.openxmlformats.org/drawingml/2006/table">
            <a:tbl>
              <a:tblPr firstRow="1" bandRow="1">
                <a:tableStyleId>{5C22544A-7EE6-4342-B048-85BDC9FD1C3A}</a:tableStyleId>
              </a:tblPr>
              <a:tblGrid>
                <a:gridCol w="2354402">
                  <a:extLst>
                    <a:ext uri="{9D8B030D-6E8A-4147-A177-3AD203B41FA5}">
                      <a16:colId xmlns:a16="http://schemas.microsoft.com/office/drawing/2014/main" val="3536139859"/>
                    </a:ext>
                  </a:extLst>
                </a:gridCol>
                <a:gridCol w="8393515">
                  <a:extLst>
                    <a:ext uri="{9D8B030D-6E8A-4147-A177-3AD203B41FA5}">
                      <a16:colId xmlns:a16="http://schemas.microsoft.com/office/drawing/2014/main" val="540007003"/>
                    </a:ext>
                  </a:extLst>
                </a:gridCol>
              </a:tblGrid>
              <a:tr h="994247">
                <a:tc>
                  <a:txBody>
                    <a:bodyPr/>
                    <a:lstStyle/>
                    <a:p>
                      <a:pPr algn="ctr"/>
                      <a:r>
                        <a:rPr lang="zh-CN" altLang="en-US" dirty="0"/>
                        <a:t>指令系统</a:t>
                      </a:r>
                    </a:p>
                  </a:txBody>
                  <a:tcPr anchor="ctr"/>
                </a:tc>
                <a:tc>
                  <a:txBody>
                    <a:bodyPr/>
                    <a:lstStyle/>
                    <a:p>
                      <a:pPr marL="0" algn="ctr" defTabSz="914400" rtl="0" eaLnBrk="1" fontAlgn="ctr" latinLnBrk="0" hangingPunct="1"/>
                      <a:r>
                        <a:rPr lang="zh-CN" altLang="en-US" sz="1800" b="1" kern="1200" dirty="0">
                          <a:solidFill>
                            <a:schemeClr val="lt1"/>
                          </a:solidFill>
                          <a:latin typeface="+mn-lt"/>
                          <a:ea typeface="+mn-ea"/>
                          <a:cs typeface="+mn-cs"/>
                        </a:rPr>
                        <a:t>指令集功能</a:t>
                      </a:r>
                    </a:p>
                  </a:txBody>
                  <a:tcPr marL="9525" marR="9525" marT="9525" marB="0" anchor="ctr"/>
                </a:tc>
                <a:extLst>
                  <a:ext uri="{0D108BD9-81ED-4DB2-BD59-A6C34878D82A}">
                    <a16:rowId xmlns:a16="http://schemas.microsoft.com/office/drawing/2014/main" val="147305957"/>
                  </a:ext>
                </a:extLst>
              </a:tr>
              <a:tr h="994247">
                <a:tc>
                  <a:txBody>
                    <a:bodyPr/>
                    <a:lstStyle/>
                    <a:p>
                      <a:pPr algn="ctr"/>
                      <a:r>
                        <a:rPr lang="en-US" altLang="zh-CN" sz="2400" dirty="0"/>
                        <a:t>MIPS-32</a:t>
                      </a:r>
                      <a:endParaRPr lang="zh-CN" altLang="en-US" sz="2400" dirty="0"/>
                    </a:p>
                  </a:txBody>
                  <a:tcPr anchor="ctr"/>
                </a:tc>
                <a:tc>
                  <a:txBody>
                    <a:bodyPr/>
                    <a:lstStyle/>
                    <a:p>
                      <a:pPr marL="0" algn="ctr" defTabSz="914400" rtl="0" eaLnBrk="1" fontAlgn="ctr" latinLnBrk="0" hangingPunct="1"/>
                      <a:r>
                        <a:rPr lang="zh-CN" altLang="en-US" sz="2400" kern="1200" dirty="0">
                          <a:solidFill>
                            <a:schemeClr val="dk1"/>
                          </a:solidFill>
                          <a:latin typeface="+mn-lt"/>
                          <a:ea typeface="+mn-ea"/>
                          <a:cs typeface="+mn-cs"/>
                        </a:rPr>
                        <a:t>传送</a:t>
                      </a:r>
                      <a:r>
                        <a:rPr lang="en-US" altLang="zh-CN" sz="2400" kern="1200" dirty="0">
                          <a:solidFill>
                            <a:schemeClr val="dk1"/>
                          </a:solidFill>
                          <a:latin typeface="+mn-lt"/>
                          <a:ea typeface="+mn-ea"/>
                          <a:cs typeface="+mn-cs"/>
                        </a:rPr>
                        <a:t>(</a:t>
                      </a:r>
                      <a:r>
                        <a:rPr lang="zh-CN" altLang="en-US" sz="2400" kern="1200" dirty="0">
                          <a:solidFill>
                            <a:schemeClr val="dk1"/>
                          </a:solidFill>
                          <a:latin typeface="+mn-lt"/>
                          <a:ea typeface="+mn-ea"/>
                          <a:cs typeface="+mn-cs"/>
                        </a:rPr>
                        <a:t>定点、浮点</a:t>
                      </a:r>
                      <a:r>
                        <a:rPr lang="en-US" altLang="zh-CN" sz="2400" kern="1200" dirty="0">
                          <a:solidFill>
                            <a:schemeClr val="dk1"/>
                          </a:solidFill>
                          <a:latin typeface="+mn-lt"/>
                          <a:ea typeface="+mn-ea"/>
                          <a:cs typeface="+mn-cs"/>
                        </a:rPr>
                        <a:t>)</a:t>
                      </a:r>
                      <a:r>
                        <a:rPr lang="zh-CN" altLang="en-US" sz="2400" kern="1200" dirty="0">
                          <a:solidFill>
                            <a:schemeClr val="dk1"/>
                          </a:solidFill>
                          <a:latin typeface="+mn-lt"/>
                          <a:ea typeface="+mn-ea"/>
                          <a:cs typeface="+mn-cs"/>
                        </a:rPr>
                        <a:t>、算术、逻辑、移位</a:t>
                      </a:r>
                      <a:endParaRPr lang="en-US" altLang="zh-CN" sz="2400" kern="1200" dirty="0">
                        <a:solidFill>
                          <a:schemeClr val="dk1"/>
                        </a:solidFill>
                        <a:latin typeface="+mn-lt"/>
                        <a:ea typeface="+mn-ea"/>
                        <a:cs typeface="+mn-cs"/>
                      </a:endParaRPr>
                    </a:p>
                    <a:p>
                      <a:pPr marL="0" algn="ctr" defTabSz="914400" rtl="0" eaLnBrk="1" fontAlgn="ctr" latinLnBrk="0" hangingPunct="1"/>
                      <a:r>
                        <a:rPr lang="zh-CN" altLang="en-US" sz="2400" kern="1200" dirty="0">
                          <a:solidFill>
                            <a:schemeClr val="dk1"/>
                          </a:solidFill>
                          <a:latin typeface="+mn-lt"/>
                          <a:ea typeface="+mn-ea"/>
                          <a:cs typeface="+mn-cs"/>
                        </a:rPr>
                        <a:t>、浮点、转移控制</a:t>
                      </a:r>
                    </a:p>
                  </a:txBody>
                  <a:tcPr marL="9525" marR="9525" marT="9525" marB="0" anchor="ctr"/>
                </a:tc>
                <a:extLst>
                  <a:ext uri="{0D108BD9-81ED-4DB2-BD59-A6C34878D82A}">
                    <a16:rowId xmlns:a16="http://schemas.microsoft.com/office/drawing/2014/main" val="1070911043"/>
                  </a:ext>
                </a:extLst>
              </a:tr>
              <a:tr h="994247">
                <a:tc>
                  <a:txBody>
                    <a:bodyPr/>
                    <a:lstStyle/>
                    <a:p>
                      <a:pPr algn="ctr"/>
                      <a:r>
                        <a:rPr lang="en-US" altLang="zh-CN" sz="2400" dirty="0"/>
                        <a:t>ARMv8-A64</a:t>
                      </a:r>
                      <a:endParaRPr lang="zh-CN" altLang="en-US" sz="2400" dirty="0"/>
                    </a:p>
                  </a:txBody>
                  <a:tcPr anchor="ctr"/>
                </a:tc>
                <a:tc>
                  <a:txBody>
                    <a:bodyPr/>
                    <a:lstStyle/>
                    <a:p>
                      <a:pPr marL="0" algn="ctr" defTabSz="914400" rtl="0" eaLnBrk="1" fontAlgn="ctr" latinLnBrk="0" hangingPunct="1"/>
                      <a:r>
                        <a:rPr lang="zh-CN" altLang="en-US" sz="2400" kern="1200" dirty="0">
                          <a:solidFill>
                            <a:schemeClr val="dk1"/>
                          </a:solidFill>
                          <a:latin typeface="+mn-lt"/>
                          <a:ea typeface="+mn-ea"/>
                          <a:cs typeface="+mn-cs"/>
                        </a:rPr>
                        <a:t>传送、处理、分支、异常、系统操作</a:t>
                      </a:r>
                    </a:p>
                  </a:txBody>
                  <a:tcPr marL="9525" marR="9525" marT="9525" marB="0" anchor="ctr"/>
                </a:tc>
                <a:extLst>
                  <a:ext uri="{0D108BD9-81ED-4DB2-BD59-A6C34878D82A}">
                    <a16:rowId xmlns:a16="http://schemas.microsoft.com/office/drawing/2014/main" val="3248136897"/>
                  </a:ext>
                </a:extLst>
              </a:tr>
              <a:tr h="994247">
                <a:tc>
                  <a:txBody>
                    <a:bodyPr/>
                    <a:lstStyle/>
                    <a:p>
                      <a:pPr algn="ctr"/>
                      <a:r>
                        <a:rPr lang="en-US" altLang="zh-CN" sz="2400" dirty="0"/>
                        <a:t>IA-16</a:t>
                      </a:r>
                      <a:endParaRPr lang="zh-CN" altLang="en-US" sz="2400" dirty="0"/>
                    </a:p>
                  </a:txBody>
                  <a:tcPr anchor="ctr"/>
                </a:tc>
                <a:tc>
                  <a:txBody>
                    <a:bodyPr/>
                    <a:lstStyle/>
                    <a:p>
                      <a:pPr marL="0" algn="ctr" defTabSz="914400" rtl="0" eaLnBrk="1" fontAlgn="ctr" latinLnBrk="0" hangingPunct="1"/>
                      <a:r>
                        <a:rPr lang="zh-CN" altLang="en-US" sz="2400" kern="1200" dirty="0">
                          <a:solidFill>
                            <a:schemeClr val="dk1"/>
                          </a:solidFill>
                          <a:latin typeface="+mn-lt"/>
                          <a:ea typeface="+mn-ea"/>
                          <a:cs typeface="+mn-cs"/>
                        </a:rPr>
                        <a:t>传送、算术、逻辑、移位、浮点、串操作</a:t>
                      </a:r>
                      <a:endParaRPr lang="en-US" altLang="zh-CN" sz="2400" kern="1200" dirty="0">
                        <a:solidFill>
                          <a:schemeClr val="dk1"/>
                        </a:solidFill>
                        <a:latin typeface="+mn-lt"/>
                        <a:ea typeface="+mn-ea"/>
                        <a:cs typeface="+mn-cs"/>
                      </a:endParaRPr>
                    </a:p>
                    <a:p>
                      <a:pPr marL="0" algn="ctr" defTabSz="914400" rtl="0" eaLnBrk="1" fontAlgn="ctr" latinLnBrk="0" hangingPunct="1"/>
                      <a:r>
                        <a:rPr lang="zh-CN" altLang="en-US" sz="2400" kern="1200" dirty="0">
                          <a:solidFill>
                            <a:schemeClr val="dk1"/>
                          </a:solidFill>
                          <a:latin typeface="+mn-lt"/>
                          <a:ea typeface="+mn-ea"/>
                          <a:cs typeface="+mn-cs"/>
                        </a:rPr>
                        <a:t>转移控制、系统控制</a:t>
                      </a:r>
                    </a:p>
                  </a:txBody>
                  <a:tcPr marL="9525" marR="9525" marT="9525" marB="0" anchor="ctr"/>
                </a:tc>
                <a:extLst>
                  <a:ext uri="{0D108BD9-81ED-4DB2-BD59-A6C34878D82A}">
                    <a16:rowId xmlns:a16="http://schemas.microsoft.com/office/drawing/2014/main" val="3647338312"/>
                  </a:ext>
                </a:extLst>
              </a:tr>
            </a:tbl>
          </a:graphicData>
        </a:graphic>
      </p:graphicFrame>
      <p:pic>
        <p:nvPicPr>
          <p:cNvPr id="12" name="图片 11">
            <a:extLst>
              <a:ext uri="{FF2B5EF4-FFF2-40B4-BE49-F238E27FC236}">
                <a16:creationId xmlns:a16="http://schemas.microsoft.com/office/drawing/2014/main" id="{12C3F52D-0130-8D40-8038-9D82E995E5B4}"/>
              </a:ext>
            </a:extLst>
          </p:cNvPr>
          <p:cNvPicPr>
            <a:picLocks noChangeAspect="1"/>
          </p:cNvPicPr>
          <p:nvPr/>
        </p:nvPicPr>
        <p:blipFill>
          <a:blip r:embed="rId3"/>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37284462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7CF7-FE20-6345-B33C-D1FACC9D4330}"/>
              </a:ext>
            </a:extLst>
          </p:cNvPr>
          <p:cNvSpPr>
            <a:spLocks noGrp="1"/>
          </p:cNvSpPr>
          <p:nvPr>
            <p:ph type="title"/>
          </p:nvPr>
        </p:nvSpPr>
        <p:spPr/>
        <p:txBody>
          <a:bodyPr/>
          <a:lstStyle/>
          <a:p>
            <a:r>
              <a:rPr kumimoji="1" lang="en-US" altLang="zh-CN" dirty="0">
                <a:latin typeface="SimHei" panose="02010609060101010101" pitchFamily="49" charset="-122"/>
                <a:ea typeface="SimHei" panose="02010609060101010101" pitchFamily="49" charset="-122"/>
              </a:rPr>
              <a:t>07</a:t>
            </a:r>
            <a:r>
              <a:rPr kumimoji="1" lang="zh-CN" altLang="en-US" dirty="0">
                <a:latin typeface="SimHei" panose="02010609060101010101" pitchFamily="49" charset="-122"/>
                <a:ea typeface="SimHei" panose="02010609060101010101" pitchFamily="49" charset="-122"/>
              </a:rPr>
              <a:t>优化分析</a:t>
            </a:r>
            <a:endParaRPr kumimoji="1" lang="zh-CN" altLang="en-US" dirty="0"/>
          </a:p>
        </p:txBody>
      </p:sp>
      <p:sp>
        <p:nvSpPr>
          <p:cNvPr id="4" name="灯片编号占位符 3">
            <a:extLst>
              <a:ext uri="{FF2B5EF4-FFF2-40B4-BE49-F238E27FC236}">
                <a16:creationId xmlns:a16="http://schemas.microsoft.com/office/drawing/2014/main" id="{93ACBE05-56B2-B34D-918B-4D7C73CD5866}"/>
              </a:ext>
            </a:extLst>
          </p:cNvPr>
          <p:cNvSpPr>
            <a:spLocks noGrp="1"/>
          </p:cNvSpPr>
          <p:nvPr>
            <p:ph type="sldNum" sz="quarter" idx="12"/>
          </p:nvPr>
        </p:nvSpPr>
        <p:spPr/>
        <p:txBody>
          <a:bodyPr/>
          <a:lstStyle/>
          <a:p>
            <a:fld id="{46ED3DFB-D36D-4541-BF03-E732CAA7FA92}" type="slidenum">
              <a:rPr kumimoji="1" lang="zh-CN" altLang="en-US" smtClean="0"/>
              <a:t>24</a:t>
            </a:fld>
            <a:endParaRPr kumimoji="1" lang="zh-CN" altLang="en-US" dirty="0"/>
          </a:p>
        </p:txBody>
      </p:sp>
      <p:sp>
        <p:nvSpPr>
          <p:cNvPr id="6" name="文本占位符 5">
            <a:extLst>
              <a:ext uri="{FF2B5EF4-FFF2-40B4-BE49-F238E27FC236}">
                <a16:creationId xmlns:a16="http://schemas.microsoft.com/office/drawing/2014/main" id="{F2A35795-BC66-F346-B286-3E69B90D12D6}"/>
              </a:ext>
            </a:extLst>
          </p:cNvPr>
          <p:cNvSpPr>
            <a:spLocks noGrp="1"/>
          </p:cNvSpPr>
          <p:nvPr>
            <p:ph type="body" idx="1"/>
          </p:nvPr>
        </p:nvSpPr>
        <p:spPr/>
        <p:txBody>
          <a:bodyPr/>
          <a:lstStyle/>
          <a:p>
            <a:r>
              <a:rPr kumimoji="1" lang="en-US" altLang="zh-CN" dirty="0">
                <a:latin typeface="SimHei" panose="02010609060101010101" pitchFamily="49" charset="-122"/>
                <a:ea typeface="SimHei" panose="02010609060101010101" pitchFamily="49" charset="-122"/>
              </a:rPr>
              <a:t>MIPS</a:t>
            </a:r>
            <a:r>
              <a:rPr kumimoji="1" lang="zh-CN" altLang="en-US" dirty="0">
                <a:latin typeface="SimHei" panose="02010609060101010101" pitchFamily="49" charset="-122"/>
                <a:ea typeface="SimHei" panose="02010609060101010101" pitchFamily="49" charset="-122"/>
              </a:rPr>
              <a:t>特性介绍、</a:t>
            </a:r>
            <a:r>
              <a:rPr kumimoji="1" lang="en-US" altLang="zh-CN" dirty="0">
                <a:latin typeface="SimHei" panose="02010609060101010101" pitchFamily="49" charset="-122"/>
                <a:ea typeface="SimHei" panose="02010609060101010101" pitchFamily="49" charset="-122"/>
              </a:rPr>
              <a:t>MIPS</a:t>
            </a:r>
            <a:r>
              <a:rPr kumimoji="1" lang="zh-CN" altLang="en-US" dirty="0">
                <a:latin typeface="SimHei" panose="02010609060101010101" pitchFamily="49" charset="-122"/>
                <a:ea typeface="SimHei" panose="02010609060101010101" pitchFamily="49" charset="-122"/>
              </a:rPr>
              <a:t>的流水线冒险处理及举例（阻塞法、转发法</a:t>
            </a:r>
            <a:endParaRPr lang="zh-CN" altLang="en-US" dirty="0"/>
          </a:p>
        </p:txBody>
      </p:sp>
      <p:pic>
        <p:nvPicPr>
          <p:cNvPr id="7" name="图片 6">
            <a:extLst>
              <a:ext uri="{FF2B5EF4-FFF2-40B4-BE49-F238E27FC236}">
                <a16:creationId xmlns:a16="http://schemas.microsoft.com/office/drawing/2014/main" id="{81283EA7-A224-934C-8C1B-441D902283C8}"/>
              </a:ext>
            </a:extLst>
          </p:cNvPr>
          <p:cNvPicPr>
            <a:picLocks noChangeAspect="1"/>
          </p:cNvPicPr>
          <p:nvPr/>
        </p:nvPicPr>
        <p:blipFill>
          <a:blip r:embed="rId2"/>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23580217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CF0EDB-C434-254B-9278-CB008BD534EA}"/>
              </a:ext>
            </a:extLst>
          </p:cNvPr>
          <p:cNvSpPr>
            <a:spLocks noGrp="1"/>
          </p:cNvSpPr>
          <p:nvPr>
            <p:ph type="sldNum" sz="quarter" idx="12"/>
          </p:nvPr>
        </p:nvSpPr>
        <p:spPr/>
        <p:txBody>
          <a:bodyPr/>
          <a:lstStyle/>
          <a:p>
            <a:fld id="{46ED3DFB-D36D-4541-BF03-E732CAA7FA92}" type="slidenum">
              <a:rPr kumimoji="1" lang="zh-CN" altLang="en-US" smtClean="0"/>
              <a:t>25</a:t>
            </a:fld>
            <a:endParaRPr kumimoji="1" lang="zh-CN" altLang="en-US" dirty="0"/>
          </a:p>
        </p:txBody>
      </p:sp>
      <p:sp>
        <p:nvSpPr>
          <p:cNvPr id="6" name="标题 1">
            <a:extLst>
              <a:ext uri="{FF2B5EF4-FFF2-40B4-BE49-F238E27FC236}">
                <a16:creationId xmlns:a16="http://schemas.microsoft.com/office/drawing/2014/main" id="{B593FFB4-FCA6-1B4A-A5F0-900E4580B8EE}"/>
              </a:ext>
            </a:extLst>
          </p:cNvPr>
          <p:cNvSpPr>
            <a:spLocks noGrp="1"/>
          </p:cNvSpPr>
          <p:nvPr>
            <p:ph type="title"/>
          </p:nvPr>
        </p:nvSpPr>
        <p:spPr>
          <a:xfrm>
            <a:off x="838200" y="365125"/>
            <a:ext cx="10515600" cy="732155"/>
          </a:xfrm>
        </p:spPr>
        <p:txBody>
          <a:bodyPr>
            <a:normAutofit/>
          </a:bodyPr>
          <a:lstStyle/>
          <a:p>
            <a:pPr algn="ctr"/>
            <a:r>
              <a:rPr kumimoji="1" lang="en-US" altLang="zh-CN" sz="2400" dirty="0">
                <a:latin typeface="SimHei" panose="02010609060101010101" pitchFamily="49" charset="-122"/>
                <a:ea typeface="SimHei" panose="02010609060101010101" pitchFamily="49" charset="-122"/>
              </a:rPr>
              <a:t>MIPS</a:t>
            </a:r>
            <a:r>
              <a:rPr kumimoji="1" lang="zh-CN" altLang="en-US" sz="2400" dirty="0">
                <a:latin typeface="SimHei" panose="02010609060101010101" pitchFamily="49" charset="-122"/>
                <a:ea typeface="SimHei" panose="02010609060101010101" pitchFamily="49" charset="-122"/>
              </a:rPr>
              <a:t>特性介绍</a:t>
            </a:r>
          </a:p>
        </p:txBody>
      </p:sp>
      <p:cxnSp>
        <p:nvCxnSpPr>
          <p:cNvPr id="7" name="直线连接符 6">
            <a:extLst>
              <a:ext uri="{FF2B5EF4-FFF2-40B4-BE49-F238E27FC236}">
                <a16:creationId xmlns:a16="http://schemas.microsoft.com/office/drawing/2014/main" id="{A9C75FC1-C064-DA4B-9BEC-C978F68410A6}"/>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grpSp>
        <p:nvGrpSpPr>
          <p:cNvPr id="14" name="组合 13">
            <a:extLst>
              <a:ext uri="{FF2B5EF4-FFF2-40B4-BE49-F238E27FC236}">
                <a16:creationId xmlns:a16="http://schemas.microsoft.com/office/drawing/2014/main" id="{19C1D902-BA35-4042-958E-5F3034616202}"/>
              </a:ext>
            </a:extLst>
          </p:cNvPr>
          <p:cNvGrpSpPr/>
          <p:nvPr/>
        </p:nvGrpSpPr>
        <p:grpSpPr>
          <a:xfrm>
            <a:off x="758283" y="1788157"/>
            <a:ext cx="6062647" cy="4568193"/>
            <a:chOff x="838200" y="1370330"/>
            <a:chExt cx="6012546" cy="4081404"/>
          </a:xfrm>
        </p:grpSpPr>
        <p:pic>
          <p:nvPicPr>
            <p:cNvPr id="11" name="图形 10">
              <a:hlinkClick r:id="rId3" action="ppaction://hlinksldjump"/>
              <a:extLst>
                <a:ext uri="{FF2B5EF4-FFF2-40B4-BE49-F238E27FC236}">
                  <a16:creationId xmlns:a16="http://schemas.microsoft.com/office/drawing/2014/main" id="{A20BB285-2312-FB45-9DEE-EF071667616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200" y="1370330"/>
              <a:ext cx="6012546" cy="3757841"/>
            </a:xfrm>
            <a:prstGeom prst="rect">
              <a:avLst/>
            </a:prstGeom>
          </p:spPr>
        </p:pic>
        <p:sp>
          <p:nvSpPr>
            <p:cNvPr id="13" name="文本框 12">
              <a:extLst>
                <a:ext uri="{FF2B5EF4-FFF2-40B4-BE49-F238E27FC236}">
                  <a16:creationId xmlns:a16="http://schemas.microsoft.com/office/drawing/2014/main" id="{5EDF7557-5D59-8B4D-9448-06BF463A585A}"/>
                </a:ext>
              </a:extLst>
            </p:cNvPr>
            <p:cNvSpPr txBox="1"/>
            <p:nvPr/>
          </p:nvSpPr>
          <p:spPr>
            <a:xfrm>
              <a:off x="2512809" y="5082402"/>
              <a:ext cx="2105063" cy="369332"/>
            </a:xfrm>
            <a:prstGeom prst="rect">
              <a:avLst/>
            </a:prstGeom>
            <a:noFill/>
          </p:spPr>
          <p:txBody>
            <a:bodyPr wrap="none" rtlCol="0">
              <a:spAutoFit/>
            </a:bodyPr>
            <a:lstStyle/>
            <a:p>
              <a:r>
                <a:rPr kumimoji="1" lang="en-US" altLang="zh-CN" dirty="0"/>
                <a:t>MIPS</a:t>
              </a:r>
              <a:r>
                <a:rPr kumimoji="1" lang="zh-CN" altLang="en-US" dirty="0"/>
                <a:t>流水线段示意</a:t>
              </a:r>
            </a:p>
          </p:txBody>
        </p:sp>
      </p:grpSp>
      <p:sp>
        <p:nvSpPr>
          <p:cNvPr id="15" name="矩形 14">
            <a:extLst>
              <a:ext uri="{FF2B5EF4-FFF2-40B4-BE49-F238E27FC236}">
                <a16:creationId xmlns:a16="http://schemas.microsoft.com/office/drawing/2014/main" id="{564F8153-C5F3-4848-93CC-2A1223C5B991}"/>
              </a:ext>
            </a:extLst>
          </p:cNvPr>
          <p:cNvSpPr/>
          <p:nvPr/>
        </p:nvSpPr>
        <p:spPr>
          <a:xfrm>
            <a:off x="6936963" y="1097280"/>
            <a:ext cx="4765187" cy="5678478"/>
          </a:xfrm>
          <a:prstGeom prst="rect">
            <a:avLst/>
          </a:prstGeom>
        </p:spPr>
        <p:txBody>
          <a:bodyPr wrap="square">
            <a:spAutoFit/>
          </a:bodyPr>
          <a:lstStyle/>
          <a:p>
            <a:pPr>
              <a:lnSpc>
                <a:spcPct val="150000"/>
              </a:lnSpc>
            </a:pPr>
            <a:r>
              <a:rPr lang="en-US" altLang="zh-CN" sz="2000" b="1" dirty="0">
                <a:ea typeface="Microsoft YaHei" panose="020B0503020204020204" pitchFamily="34" charset="-122"/>
              </a:rPr>
              <a:t>Interlocked Pipeline</a:t>
            </a:r>
            <a:r>
              <a:rPr lang="zh-CN" altLang="en-US" sz="2000" b="1" dirty="0">
                <a:ea typeface="Microsoft YaHei" panose="020B0503020204020204" pitchFamily="34" charset="-122"/>
              </a:rPr>
              <a:t>：</a:t>
            </a:r>
            <a:endParaRPr lang="en-US" altLang="zh-CN" sz="2000" b="1" dirty="0">
              <a:solidFill>
                <a:srgbClr val="282829"/>
              </a:solidFill>
              <a:latin typeface="-apple-system"/>
            </a:endParaRPr>
          </a:p>
          <a:p>
            <a:pPr>
              <a:lnSpc>
                <a:spcPct val="150000"/>
              </a:lnSpc>
            </a:pPr>
            <a:r>
              <a:rPr lang="zh-CN" altLang="en-US" dirty="0">
                <a:solidFill>
                  <a:srgbClr val="282829"/>
                </a:solidFill>
                <a:latin typeface="Microsoft YaHei" panose="020B0503020204020204" pitchFamily="34" charset="-122"/>
                <a:ea typeface="Microsoft YaHei" panose="020B0503020204020204" pitchFamily="34" charset="-122"/>
              </a:rPr>
              <a:t>当下一条指令到达流水线的解码</a:t>
            </a:r>
            <a:r>
              <a:rPr lang="en-US" altLang="zh-CN" dirty="0">
                <a:solidFill>
                  <a:srgbClr val="282829"/>
                </a:solidFill>
                <a:latin typeface="Microsoft YaHei" panose="020B0503020204020204" pitchFamily="34" charset="-122"/>
                <a:ea typeface="Microsoft YaHei" panose="020B0503020204020204" pitchFamily="34" charset="-122"/>
              </a:rPr>
              <a:t>(</a:t>
            </a:r>
            <a:r>
              <a:rPr lang="zh-CN" altLang="en-US" dirty="0">
                <a:solidFill>
                  <a:srgbClr val="282829"/>
                </a:solidFill>
                <a:latin typeface="Microsoft YaHei" panose="020B0503020204020204" pitchFamily="34" charset="-122"/>
                <a:ea typeface="Microsoft YaHei" panose="020B0503020204020204" pitchFamily="34" charset="-122"/>
              </a:rPr>
              <a:t>分析）阶段时，控制单元对其进行解码，并检查其是否使用了尚未写入的资源（</a:t>
            </a:r>
            <a:r>
              <a:rPr lang="en-US" altLang="zh-CN" dirty="0">
                <a:solidFill>
                  <a:srgbClr val="282829"/>
                </a:solidFill>
                <a:latin typeface="Microsoft YaHei" panose="020B0503020204020204" pitchFamily="34" charset="-122"/>
                <a:ea typeface="Microsoft YaHei" panose="020B0503020204020204" pitchFamily="34" charset="-122"/>
              </a:rPr>
              <a:t>RAW</a:t>
            </a:r>
            <a:r>
              <a:rPr lang="zh-CN" altLang="en-US" dirty="0">
                <a:solidFill>
                  <a:srgbClr val="282829"/>
                </a:solidFill>
                <a:latin typeface="Microsoft YaHei" panose="020B0503020204020204" pitchFamily="34" charset="-122"/>
                <a:ea typeface="Microsoft YaHei" panose="020B0503020204020204" pitchFamily="34" charset="-122"/>
              </a:rPr>
              <a:t>）；如果是，则控制单元将指令停滞一个时钟周期（阻塞法）。这一切都是通过硬件完成的。这种类型的硬件称为互锁管道。但是，在像</a:t>
            </a:r>
            <a:r>
              <a:rPr lang="en-US" altLang="zh-CN" dirty="0">
                <a:solidFill>
                  <a:srgbClr val="282829"/>
                </a:solidFill>
                <a:latin typeface="Microsoft YaHei" panose="020B0503020204020204" pitchFamily="34" charset="-122"/>
                <a:ea typeface="Microsoft YaHei" panose="020B0503020204020204" pitchFamily="34" charset="-122"/>
              </a:rPr>
              <a:t>MIPS</a:t>
            </a:r>
            <a:r>
              <a:rPr lang="zh-CN" altLang="en-US" dirty="0">
                <a:solidFill>
                  <a:srgbClr val="282829"/>
                </a:solidFill>
                <a:latin typeface="Microsoft YaHei" panose="020B0503020204020204" pitchFamily="34" charset="-122"/>
                <a:ea typeface="Microsoft YaHei" panose="020B0503020204020204" pitchFamily="34" charset="-122"/>
              </a:rPr>
              <a:t>这样的机器中，这都是通过软件（基本上是编译器）进行的。</a:t>
            </a:r>
            <a:r>
              <a:rPr lang="en-US" altLang="zh-CN" dirty="0">
                <a:solidFill>
                  <a:srgbClr val="282829"/>
                </a:solidFill>
                <a:latin typeface="Microsoft YaHei" panose="020B0503020204020204" pitchFamily="34" charset="-122"/>
                <a:ea typeface="Microsoft YaHei" panose="020B0503020204020204" pitchFamily="34" charset="-122"/>
              </a:rPr>
              <a:t>MIPS</a:t>
            </a:r>
            <a:r>
              <a:rPr lang="zh-CN" altLang="en-US" dirty="0">
                <a:solidFill>
                  <a:srgbClr val="282829"/>
                </a:solidFill>
                <a:latin typeface="Microsoft YaHei" panose="020B0503020204020204" pitchFamily="34" charset="-122"/>
                <a:ea typeface="Microsoft YaHei" panose="020B0503020204020204" pitchFamily="34" charset="-122"/>
              </a:rPr>
              <a:t>基本上是“没有互锁的流水线级的微处理器”。</a:t>
            </a:r>
            <a:endParaRPr lang="en-US" altLang="zh-CN" dirty="0">
              <a:solidFill>
                <a:srgbClr val="282829"/>
              </a:solidFill>
              <a:latin typeface="Microsoft YaHei" panose="020B0503020204020204" pitchFamily="34" charset="-122"/>
              <a:ea typeface="Microsoft YaHei" panose="020B0503020204020204" pitchFamily="34" charset="-122"/>
            </a:endParaRPr>
          </a:p>
          <a:p>
            <a:pPr>
              <a:lnSpc>
                <a:spcPct val="150000"/>
              </a:lnSpc>
            </a:pPr>
            <a:r>
              <a:rPr lang="zh-CN" altLang="en-US" dirty="0">
                <a:solidFill>
                  <a:srgbClr val="282829"/>
                </a:solidFill>
                <a:latin typeface="Microsoft YaHei" panose="020B0503020204020204" pitchFamily="34" charset="-122"/>
                <a:ea typeface="Microsoft YaHei" panose="020B0503020204020204" pitchFamily="34" charset="-122"/>
              </a:rPr>
              <a:t>因此，避免冒险的“工作”交给了软件。但是，</a:t>
            </a:r>
            <a:r>
              <a:rPr lang="en-US" altLang="zh-CN" dirty="0">
                <a:solidFill>
                  <a:srgbClr val="282829"/>
                </a:solidFill>
                <a:latin typeface="Microsoft YaHei" panose="020B0503020204020204" pitchFamily="34" charset="-122"/>
                <a:ea typeface="Microsoft YaHei" panose="020B0503020204020204" pitchFamily="34" charset="-122"/>
              </a:rPr>
              <a:t>MIPS ISA</a:t>
            </a:r>
            <a:r>
              <a:rPr lang="zh-CN" altLang="en-US" dirty="0">
                <a:solidFill>
                  <a:srgbClr val="282829"/>
                </a:solidFill>
                <a:latin typeface="Microsoft YaHei" panose="020B0503020204020204" pitchFamily="34" charset="-122"/>
                <a:ea typeface="Microsoft YaHei" panose="020B0503020204020204" pitchFamily="34" charset="-122"/>
              </a:rPr>
              <a:t>的更⾼版本确实具有互锁性。</a:t>
            </a:r>
          </a:p>
          <a:p>
            <a:br>
              <a:rPr lang="zh-CN" altLang="en-US" dirty="0"/>
            </a:br>
            <a:endParaRPr lang="zh-CN" altLang="en-US" dirty="0"/>
          </a:p>
        </p:txBody>
      </p:sp>
      <p:sp>
        <p:nvSpPr>
          <p:cNvPr id="2" name="矩形 1">
            <a:extLst>
              <a:ext uri="{FF2B5EF4-FFF2-40B4-BE49-F238E27FC236}">
                <a16:creationId xmlns:a16="http://schemas.microsoft.com/office/drawing/2014/main" id="{48355227-CAD5-B742-821F-2B4610B211E8}"/>
              </a:ext>
            </a:extLst>
          </p:cNvPr>
          <p:cNvSpPr/>
          <p:nvPr/>
        </p:nvSpPr>
        <p:spPr>
          <a:xfrm>
            <a:off x="1162925" y="1377584"/>
            <a:ext cx="5253361" cy="369332"/>
          </a:xfrm>
          <a:prstGeom prst="rect">
            <a:avLst/>
          </a:prstGeom>
        </p:spPr>
        <p:txBody>
          <a:bodyPr wrap="none">
            <a:spAutoFit/>
          </a:bodyPr>
          <a:lstStyle/>
          <a:p>
            <a:r>
              <a:rPr lang="en-US" altLang="zh-CN" dirty="0">
                <a:ea typeface="Microsoft YaHei" panose="020B0503020204020204" pitchFamily="34" charset="-122"/>
              </a:rPr>
              <a:t>Microprocessor without Interlocked Pipeline Stages</a:t>
            </a:r>
            <a:endParaRPr lang="zh-CN" altLang="en-US" dirty="0"/>
          </a:p>
        </p:txBody>
      </p:sp>
    </p:spTree>
    <p:extLst>
      <p:ext uri="{BB962C8B-B14F-4D97-AF65-F5344CB8AC3E}">
        <p14:creationId xmlns:p14="http://schemas.microsoft.com/office/powerpoint/2010/main" val="16620678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CF0EDB-C434-254B-9278-CB008BD534EA}"/>
              </a:ext>
            </a:extLst>
          </p:cNvPr>
          <p:cNvSpPr>
            <a:spLocks noGrp="1"/>
          </p:cNvSpPr>
          <p:nvPr>
            <p:ph type="sldNum" sz="quarter" idx="12"/>
          </p:nvPr>
        </p:nvSpPr>
        <p:spPr/>
        <p:txBody>
          <a:bodyPr/>
          <a:lstStyle/>
          <a:p>
            <a:fld id="{46ED3DFB-D36D-4541-BF03-E732CAA7FA92}" type="slidenum">
              <a:rPr kumimoji="1" lang="zh-CN" altLang="en-US" smtClean="0"/>
              <a:t>26</a:t>
            </a:fld>
            <a:endParaRPr kumimoji="1" lang="zh-CN" altLang="en-US" dirty="0"/>
          </a:p>
        </p:txBody>
      </p:sp>
      <p:sp>
        <p:nvSpPr>
          <p:cNvPr id="6" name="标题 1">
            <a:extLst>
              <a:ext uri="{FF2B5EF4-FFF2-40B4-BE49-F238E27FC236}">
                <a16:creationId xmlns:a16="http://schemas.microsoft.com/office/drawing/2014/main" id="{B593FFB4-FCA6-1B4A-A5F0-900E4580B8EE}"/>
              </a:ext>
            </a:extLst>
          </p:cNvPr>
          <p:cNvSpPr>
            <a:spLocks noGrp="1"/>
          </p:cNvSpPr>
          <p:nvPr>
            <p:ph type="title"/>
          </p:nvPr>
        </p:nvSpPr>
        <p:spPr>
          <a:xfrm>
            <a:off x="838200" y="365125"/>
            <a:ext cx="10515600" cy="732155"/>
          </a:xfrm>
        </p:spPr>
        <p:txBody>
          <a:bodyPr>
            <a:normAutofit/>
          </a:bodyPr>
          <a:lstStyle/>
          <a:p>
            <a:pPr algn="ctr"/>
            <a:r>
              <a:rPr kumimoji="1" lang="en-US" altLang="zh-CN" sz="2400" dirty="0">
                <a:latin typeface="SimHei" panose="02010609060101010101" pitchFamily="49" charset="-122"/>
                <a:ea typeface="SimHei" panose="02010609060101010101" pitchFamily="49" charset="-122"/>
              </a:rPr>
              <a:t>MIPS</a:t>
            </a:r>
            <a:r>
              <a:rPr kumimoji="1" lang="zh-CN" altLang="en-US" sz="2400" dirty="0">
                <a:latin typeface="SimHei" panose="02010609060101010101" pitchFamily="49" charset="-122"/>
                <a:ea typeface="SimHei" panose="02010609060101010101" pitchFamily="49" charset="-122"/>
              </a:rPr>
              <a:t>对流水线的支持</a:t>
            </a:r>
          </a:p>
        </p:txBody>
      </p:sp>
      <p:cxnSp>
        <p:nvCxnSpPr>
          <p:cNvPr id="7" name="直线连接符 6">
            <a:extLst>
              <a:ext uri="{FF2B5EF4-FFF2-40B4-BE49-F238E27FC236}">
                <a16:creationId xmlns:a16="http://schemas.microsoft.com/office/drawing/2014/main" id="{A9C75FC1-C064-DA4B-9BEC-C978F68410A6}"/>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pic>
        <p:nvPicPr>
          <p:cNvPr id="10" name="图片 9">
            <a:extLst>
              <a:ext uri="{FF2B5EF4-FFF2-40B4-BE49-F238E27FC236}">
                <a16:creationId xmlns:a16="http://schemas.microsoft.com/office/drawing/2014/main" id="{4A047EE6-3D62-6E4F-812B-5157062DFDB7}"/>
              </a:ext>
            </a:extLst>
          </p:cNvPr>
          <p:cNvPicPr>
            <a:picLocks noChangeAspect="1"/>
          </p:cNvPicPr>
          <p:nvPr/>
        </p:nvPicPr>
        <p:blipFill>
          <a:blip r:embed="rId3"/>
          <a:stretch>
            <a:fillRect/>
          </a:stretch>
        </p:blipFill>
        <p:spPr>
          <a:xfrm>
            <a:off x="8726633" y="5760720"/>
            <a:ext cx="3313732" cy="1049071"/>
          </a:xfrm>
          <a:prstGeom prst="rect">
            <a:avLst/>
          </a:prstGeom>
        </p:spPr>
      </p:pic>
      <p:sp>
        <p:nvSpPr>
          <p:cNvPr id="2" name="矩形 1">
            <a:extLst>
              <a:ext uri="{FF2B5EF4-FFF2-40B4-BE49-F238E27FC236}">
                <a16:creationId xmlns:a16="http://schemas.microsoft.com/office/drawing/2014/main" id="{BE902212-6254-D647-87AB-AA84B6D72457}"/>
              </a:ext>
            </a:extLst>
          </p:cNvPr>
          <p:cNvSpPr/>
          <p:nvPr/>
        </p:nvSpPr>
        <p:spPr>
          <a:xfrm>
            <a:off x="758282" y="1246653"/>
            <a:ext cx="9841793" cy="4551374"/>
          </a:xfrm>
          <a:prstGeom prst="rect">
            <a:avLst/>
          </a:prstGeom>
        </p:spPr>
        <p:txBody>
          <a:bodyPr wrap="square">
            <a:spAutoFit/>
          </a:bodyPr>
          <a:lstStyle/>
          <a:p>
            <a:pPr>
              <a:lnSpc>
                <a:spcPct val="150000"/>
              </a:lnSpc>
            </a:pPr>
            <a:r>
              <a:rPr lang="en-US" altLang="zh-CN" sz="2800" b="1" dirty="0">
                <a:latin typeface="Microsoft YaHei" panose="020B0503020204020204" pitchFamily="34" charset="-122"/>
                <a:ea typeface="Microsoft YaHei" panose="020B0503020204020204" pitchFamily="34" charset="-122"/>
              </a:rPr>
              <a:t>MIPS</a:t>
            </a:r>
            <a:r>
              <a:rPr lang="zh-CN" altLang="en-US" sz="2800" b="1" dirty="0">
                <a:latin typeface="Microsoft YaHei" panose="020B0503020204020204" pitchFamily="34" charset="-122"/>
                <a:ea typeface="Microsoft YaHei" panose="020B0503020204020204" pitchFamily="34" charset="-122"/>
              </a:rPr>
              <a:t>对流水线的支持</a:t>
            </a:r>
            <a:br>
              <a:rPr lang="zh-CN" altLang="en-US" sz="2400" dirty="0">
                <a:latin typeface="Microsoft YaHei" panose="020B0503020204020204" pitchFamily="34" charset="-122"/>
                <a:ea typeface="Microsoft YaHei" panose="020B0503020204020204" pitchFamily="34" charset="-122"/>
              </a:rPr>
            </a:br>
            <a:r>
              <a:rPr lang="en-US" altLang="zh-CN" sz="2400" b="1" dirty="0">
                <a:latin typeface="Microsoft YaHei" panose="020B0503020204020204" pitchFamily="34" charset="-122"/>
                <a:ea typeface="Microsoft YaHei" panose="020B0503020204020204" pitchFamily="34" charset="-122"/>
              </a:rPr>
              <a:t>1</a:t>
            </a:r>
            <a:r>
              <a:rPr lang="zh-CN" altLang="en-US" sz="2400" b="1" dirty="0">
                <a:latin typeface="Microsoft YaHei" panose="020B0503020204020204" pitchFamily="34" charset="-122"/>
                <a:ea typeface="Microsoft YaHei" panose="020B0503020204020204" pitchFamily="34" charset="-122"/>
              </a:rPr>
              <a:t>、规整性好：</a:t>
            </a:r>
            <a:endParaRPr lang="en-US" altLang="zh-CN" sz="2400" b="1" dirty="0">
              <a:latin typeface="Microsoft YaHei" panose="020B0503020204020204" pitchFamily="34" charset="-122"/>
              <a:ea typeface="Microsoft YaHei" panose="020B0503020204020204" pitchFamily="34" charset="-122"/>
            </a:endParaRPr>
          </a:p>
          <a:p>
            <a:pPr>
              <a:lnSpc>
                <a:spcPct val="150000"/>
              </a:lnSpc>
            </a:pP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）指令定长</a:t>
            </a:r>
            <a:r>
              <a:rPr lang="en-US" altLang="zh-CN" sz="2400" dirty="0">
                <a:latin typeface="Microsoft YaHei" panose="020B0503020204020204" pitchFamily="34" charset="-122"/>
                <a:ea typeface="Microsoft YaHei" panose="020B0503020204020204" pitchFamily="34" charset="-122"/>
              </a:rPr>
              <a:t>32</a:t>
            </a:r>
            <a:r>
              <a:rPr lang="zh-CN" altLang="en-US" sz="2400" dirty="0">
                <a:latin typeface="Microsoft YaHei" panose="020B0503020204020204" pitchFamily="34" charset="-122"/>
                <a:ea typeface="Microsoft YaHei" panose="020B0503020204020204" pitchFamily="34" charset="-122"/>
              </a:rPr>
              <a:t>位</a:t>
            </a:r>
            <a:br>
              <a:rPr lang="zh-CN" altLang="en-US" sz="2400" dirty="0">
                <a:latin typeface="Microsoft YaHei" panose="020B0503020204020204" pitchFamily="34" charset="-122"/>
                <a:ea typeface="Microsoft YaHei" panose="020B0503020204020204" pitchFamily="34" charset="-122"/>
              </a:rPr>
            </a:b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）仅三类指令（</a:t>
            </a:r>
            <a:r>
              <a:rPr lang="en-US" altLang="zh-CN" sz="2400" dirty="0">
                <a:latin typeface="Microsoft YaHei" panose="020B0503020204020204" pitchFamily="34" charset="-122"/>
                <a:ea typeface="Microsoft YaHei" panose="020B0503020204020204" pitchFamily="34" charset="-122"/>
              </a:rPr>
              <a:t>ARMv8 6</a:t>
            </a:r>
            <a:r>
              <a:rPr lang="zh-CN" altLang="en-US" sz="2400" dirty="0">
                <a:latin typeface="Microsoft YaHei" panose="020B0503020204020204" pitchFamily="34" charset="-122"/>
                <a:ea typeface="Microsoft YaHei" panose="020B0503020204020204" pitchFamily="34" charset="-122"/>
              </a:rPr>
              <a:t>类）</a:t>
            </a:r>
            <a:br>
              <a:rPr lang="zh-CN" altLang="en-US" sz="2400" dirty="0">
                <a:latin typeface="Microsoft YaHei" panose="020B0503020204020204" pitchFamily="34" charset="-122"/>
                <a:ea typeface="Microsoft YaHei" panose="020B0503020204020204" pitchFamily="34" charset="-122"/>
              </a:rPr>
            </a:b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）操作码，</a:t>
            </a:r>
            <a:r>
              <a:rPr lang="en-US" altLang="zh-CN" sz="2400" dirty="0" err="1">
                <a:latin typeface="Microsoft YaHei" panose="020B0503020204020204" pitchFamily="34" charset="-122"/>
                <a:ea typeface="Microsoft YaHei" panose="020B0503020204020204" pitchFamily="34" charset="-122"/>
              </a:rPr>
              <a:t>寄存器字段</a:t>
            </a:r>
            <a:r>
              <a:rPr lang="zh-CN" altLang="en-US" sz="2400" dirty="0">
                <a:latin typeface="Microsoft YaHei" panose="020B0503020204020204" pitchFamily="34" charset="-122"/>
                <a:ea typeface="Microsoft YaHei" panose="020B0503020204020204" pitchFamily="34" charset="-122"/>
              </a:rPr>
              <a:t>位置对齐且固定</a:t>
            </a:r>
            <a:endParaRPr lang="en-US" altLang="zh-CN" sz="2400" dirty="0">
              <a:latin typeface="Microsoft YaHei" panose="020B0503020204020204" pitchFamily="34" charset="-122"/>
              <a:ea typeface="Microsoft YaHei" panose="020B0503020204020204" pitchFamily="34" charset="-122"/>
            </a:endParaRPr>
          </a:p>
          <a:p>
            <a:pPr>
              <a:lnSpc>
                <a:spcPct val="150000"/>
              </a:lnSpc>
            </a:pPr>
            <a:r>
              <a:rPr lang="en-US" altLang="zh-CN" sz="2400" b="1" dirty="0">
                <a:latin typeface="Microsoft YaHei" panose="020B0503020204020204" pitchFamily="34" charset="-122"/>
                <a:ea typeface="Microsoft YaHei" panose="020B0503020204020204" pitchFamily="34" charset="-122"/>
              </a:rPr>
              <a:t>2</a:t>
            </a:r>
            <a:r>
              <a:rPr lang="zh-CN" altLang="en-US" sz="2400" b="1" dirty="0">
                <a:latin typeface="Microsoft YaHei" panose="020B0503020204020204" pitchFamily="34" charset="-122"/>
                <a:ea typeface="Microsoft YaHei" panose="020B0503020204020204" pitchFamily="34" charset="-122"/>
              </a:rPr>
              <a:t>、仅</a:t>
            </a:r>
            <a:r>
              <a:rPr lang="en-US" altLang="zh-CN" sz="2400" b="1" dirty="0">
                <a:latin typeface="Microsoft YaHei" panose="020B0503020204020204" pitchFamily="34" charset="-122"/>
                <a:ea typeface="Microsoft YaHei" panose="020B0503020204020204" pitchFamily="34" charset="-122"/>
              </a:rPr>
              <a:t>R-R</a:t>
            </a:r>
            <a:r>
              <a:rPr lang="zh-CN" altLang="en-US" sz="2400" b="1" dirty="0">
                <a:latin typeface="Microsoft YaHei" panose="020B0503020204020204" pitchFamily="34" charset="-122"/>
                <a:ea typeface="Microsoft YaHei" panose="020B0503020204020204" pitchFamily="34" charset="-122"/>
              </a:rPr>
              <a:t>型指令（除存储器相关的</a:t>
            </a:r>
            <a:r>
              <a:rPr lang="en-US" altLang="zh-CN" sz="2400" b="1" dirty="0" err="1">
                <a:latin typeface="Microsoft YaHei" panose="020B0503020204020204" pitchFamily="34" charset="-122"/>
                <a:ea typeface="Microsoft YaHei" panose="020B0503020204020204" pitchFamily="34" charset="-122"/>
              </a:rPr>
              <a:t>load,store</a:t>
            </a:r>
            <a:r>
              <a:rPr lang="zh-CN" altLang="en-US" sz="2400" b="1" dirty="0">
                <a:latin typeface="Microsoft YaHei" panose="020B0503020204020204" pitchFamily="34" charset="-122"/>
                <a:ea typeface="Microsoft YaHei" panose="020B0503020204020204" pitchFamily="34" charset="-122"/>
              </a:rPr>
              <a:t>指令</a:t>
            </a:r>
            <a:r>
              <a:rPr lang="en-US" altLang="zh-CN" sz="2400" b="1" dirty="0">
                <a:latin typeface="Microsoft YaHei" panose="020B0503020204020204" pitchFamily="34" charset="-122"/>
                <a:ea typeface="Microsoft YaHei" panose="020B0503020204020204" pitchFamily="34" charset="-122"/>
              </a:rPr>
              <a:t>)</a:t>
            </a:r>
            <a:br>
              <a:rPr lang="en-US" altLang="zh-CN" sz="2400" dirty="0">
                <a:latin typeface="Microsoft YaHei" panose="020B0503020204020204" pitchFamily="34" charset="-122"/>
                <a:ea typeface="Microsoft YaHei" panose="020B0503020204020204" pitchFamily="34" charset="-122"/>
              </a:rPr>
            </a:br>
            <a:r>
              <a:rPr lang="zh-CN" altLang="en-US" sz="2400" dirty="0">
                <a:latin typeface="Microsoft YaHei" panose="020B0503020204020204" pitchFamily="34" charset="-122"/>
                <a:ea typeface="Microsoft YaHei" panose="020B0503020204020204" pitchFamily="34" charset="-122"/>
              </a:rPr>
              <a:t>这些简单指令都可在一个时钟周期内完成（结合第三章，这减少了瓶颈段的产生）</a:t>
            </a:r>
          </a:p>
        </p:txBody>
      </p:sp>
      <p:pic>
        <p:nvPicPr>
          <p:cNvPr id="12" name="图片 11" descr="~Y}B[$16C3}OOXS8P{OVR%1">
            <a:extLst>
              <a:ext uri="{FF2B5EF4-FFF2-40B4-BE49-F238E27FC236}">
                <a16:creationId xmlns:a16="http://schemas.microsoft.com/office/drawing/2014/main" id="{9EF10596-46C0-B54D-A6F2-BB60190F8BEF}"/>
              </a:ext>
            </a:extLst>
          </p:cNvPr>
          <p:cNvPicPr>
            <a:picLocks noChangeAspect="1"/>
          </p:cNvPicPr>
          <p:nvPr/>
        </p:nvPicPr>
        <p:blipFill>
          <a:blip r:embed="rId4"/>
          <a:stretch>
            <a:fillRect/>
          </a:stretch>
        </p:blipFill>
        <p:spPr>
          <a:xfrm>
            <a:off x="838200" y="5798027"/>
            <a:ext cx="8016810" cy="694848"/>
          </a:xfrm>
          <a:prstGeom prst="rect">
            <a:avLst/>
          </a:prstGeom>
        </p:spPr>
      </p:pic>
    </p:spTree>
    <p:extLst>
      <p:ext uri="{BB962C8B-B14F-4D97-AF65-F5344CB8AC3E}">
        <p14:creationId xmlns:p14="http://schemas.microsoft.com/office/powerpoint/2010/main" val="14876488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1" name="组合 120"/>
          <p:cNvGrpSpPr/>
          <p:nvPr/>
        </p:nvGrpSpPr>
        <p:grpSpPr>
          <a:xfrm>
            <a:off x="4628866" y="1734716"/>
            <a:ext cx="6046962" cy="864096"/>
            <a:chOff x="1549374" y="4077072"/>
            <a:chExt cx="6046962" cy="864096"/>
          </a:xfrm>
        </p:grpSpPr>
        <p:sp>
          <p:nvSpPr>
            <p:cNvPr id="92" name="Text Box 140"/>
            <p:cNvSpPr txBox="1">
              <a:spLocks noChangeArrowheads="1"/>
            </p:cNvSpPr>
            <p:nvPr/>
          </p:nvSpPr>
          <p:spPr bwMode="auto">
            <a:xfrm>
              <a:off x="1619672" y="4077072"/>
              <a:ext cx="5966515" cy="288032"/>
            </a:xfrm>
            <a:prstGeom prst="rect">
              <a:avLst/>
            </a:prstGeom>
            <a:noFill/>
            <a:ln w="19050">
              <a:noFill/>
              <a:miter lim="800000"/>
            </a:ln>
            <a:effectLst/>
          </p:spPr>
          <p:txBody>
            <a:bodyPr lIns="18000" tIns="10800" rIns="18000" bIns="10800" anchor="ctr"/>
            <a:lstStyle/>
            <a:p>
              <a:r>
                <a:rPr lang="en-US" altLang="zh-CN" sz="1800" b="1" dirty="0">
                  <a:solidFill>
                    <a:schemeClr val="tx1"/>
                  </a:solidFill>
                  <a:latin typeface="宋体" panose="02010600030101010101" pitchFamily="2" charset="-122"/>
                </a:rPr>
                <a:t>IF</a:t>
              </a:r>
              <a:r>
                <a:rPr lang="zh-CN" altLang="en-US" sz="1800" b="1" dirty="0">
                  <a:solidFill>
                    <a:schemeClr val="tx1"/>
                  </a:solidFill>
                  <a:latin typeface="宋体" panose="02010600030101010101" pitchFamily="2" charset="-122"/>
                </a:rPr>
                <a:t>段        </a:t>
              </a:r>
              <a:r>
                <a:rPr lang="en-US" altLang="zh-CN" sz="1800" b="1" dirty="0">
                  <a:solidFill>
                    <a:schemeClr val="tx1"/>
                  </a:solidFill>
                  <a:latin typeface="宋体" panose="02010600030101010101" pitchFamily="2" charset="-122"/>
                </a:rPr>
                <a:t>ID</a:t>
              </a:r>
              <a:r>
                <a:rPr lang="zh-CN" altLang="en-US" sz="1800" b="1" dirty="0">
                  <a:solidFill>
                    <a:schemeClr val="tx1"/>
                  </a:solidFill>
                  <a:latin typeface="宋体" panose="02010600030101010101" pitchFamily="2" charset="-122"/>
                </a:rPr>
                <a:t>段       </a:t>
              </a:r>
              <a:r>
                <a:rPr lang="en-US" altLang="zh-CN" sz="1800" b="1" dirty="0">
                  <a:solidFill>
                    <a:schemeClr val="tx1"/>
                  </a:solidFill>
                  <a:latin typeface="宋体" panose="02010600030101010101" pitchFamily="2" charset="-122"/>
                </a:rPr>
                <a:t>EX</a:t>
              </a:r>
              <a:r>
                <a:rPr lang="zh-CN" altLang="en-US" sz="1800" b="1" dirty="0">
                  <a:solidFill>
                    <a:schemeClr val="tx1"/>
                  </a:solidFill>
                  <a:latin typeface="宋体" panose="02010600030101010101" pitchFamily="2" charset="-122"/>
                </a:rPr>
                <a:t>段      </a:t>
              </a:r>
              <a:r>
                <a:rPr lang="zh-CN" altLang="en-US" sz="1800" b="1" spc="400" dirty="0">
                  <a:solidFill>
                    <a:schemeClr val="tx1"/>
                  </a:solidFill>
                  <a:latin typeface="宋体" panose="02010600030101010101" pitchFamily="2" charset="-122"/>
                </a:rPr>
                <a:t> </a:t>
              </a:r>
              <a:r>
                <a:rPr lang="en-US" altLang="zh-CN" sz="1800" b="1" dirty="0">
                  <a:solidFill>
                    <a:schemeClr val="tx1"/>
                  </a:solidFill>
                  <a:latin typeface="宋体" panose="02010600030101010101" pitchFamily="2" charset="-122"/>
                </a:rPr>
                <a:t>MEM</a:t>
              </a:r>
              <a:r>
                <a:rPr lang="zh-CN" altLang="en-US" sz="1800" b="1" dirty="0">
                  <a:solidFill>
                    <a:schemeClr val="tx1"/>
                  </a:solidFill>
                  <a:latin typeface="宋体" panose="02010600030101010101" pitchFamily="2" charset="-122"/>
                </a:rPr>
                <a:t>段      </a:t>
              </a:r>
              <a:r>
                <a:rPr lang="zh-CN" altLang="en-US" sz="1800" b="1" spc="200" dirty="0">
                  <a:solidFill>
                    <a:schemeClr val="tx1"/>
                  </a:solidFill>
                  <a:latin typeface="宋体" panose="02010600030101010101" pitchFamily="2" charset="-122"/>
                </a:rPr>
                <a:t> </a:t>
              </a:r>
              <a:r>
                <a:rPr lang="en-US" altLang="zh-CN" sz="1800" b="1" dirty="0">
                  <a:solidFill>
                    <a:schemeClr val="tx1"/>
                  </a:solidFill>
                  <a:latin typeface="宋体" panose="02010600030101010101" pitchFamily="2" charset="-122"/>
                </a:rPr>
                <a:t>WB</a:t>
              </a:r>
              <a:r>
                <a:rPr lang="zh-CN" altLang="en-US" sz="1800" b="1" dirty="0">
                  <a:solidFill>
                    <a:schemeClr val="tx1"/>
                  </a:solidFill>
                  <a:latin typeface="宋体" panose="02010600030101010101" pitchFamily="2" charset="-122"/>
                </a:rPr>
                <a:t>段</a:t>
              </a:r>
            </a:p>
          </p:txBody>
        </p:sp>
        <p:sp>
          <p:nvSpPr>
            <p:cNvPr id="66" name="Rectangle 99"/>
            <p:cNvSpPr>
              <a:spLocks noChangeArrowheads="1"/>
            </p:cNvSpPr>
            <p:nvPr/>
          </p:nvSpPr>
          <p:spPr bwMode="auto">
            <a:xfrm>
              <a:off x="2928106" y="4365104"/>
              <a:ext cx="304407" cy="428400"/>
            </a:xfrm>
            <a:prstGeom prst="rect">
              <a:avLst/>
            </a:prstGeom>
            <a:solidFill>
              <a:schemeClr val="bg1">
                <a:lumMod val="75000"/>
              </a:schemeClr>
            </a:solidFill>
            <a:ln w="15875">
              <a:noFill/>
              <a:prstDash val="solid"/>
              <a:miter lim="800000"/>
            </a:ln>
            <a:effectLst/>
          </p:spPr>
          <p:txBody>
            <a:bodyPr wrap="none" anchor="ctr"/>
            <a:lstStyle/>
            <a:p>
              <a:endParaRPr lang="zh-CN" altLang="en-US" sz="1800">
                <a:solidFill>
                  <a:schemeClr val="tx1"/>
                </a:solidFill>
              </a:endParaRPr>
            </a:p>
          </p:txBody>
        </p:sp>
        <p:sp>
          <p:nvSpPr>
            <p:cNvPr id="67" name="Rectangle 99"/>
            <p:cNvSpPr>
              <a:spLocks noChangeArrowheads="1"/>
            </p:cNvSpPr>
            <p:nvPr/>
          </p:nvSpPr>
          <p:spPr bwMode="auto">
            <a:xfrm>
              <a:off x="3237287" y="4379609"/>
              <a:ext cx="313491" cy="428400"/>
            </a:xfrm>
            <a:prstGeom prst="rect">
              <a:avLst/>
            </a:prstGeom>
            <a:solidFill>
              <a:srgbClr val="FFCC99">
                <a:alpha val="80000"/>
              </a:srgbClr>
            </a:solidFill>
            <a:ln w="15875">
              <a:noFill/>
              <a:prstDash val="solid"/>
              <a:miter lim="800000"/>
            </a:ln>
            <a:effectLst/>
          </p:spPr>
          <p:txBody>
            <a:bodyPr wrap="none" anchor="ctr"/>
            <a:lstStyle/>
            <a:p>
              <a:endParaRPr lang="zh-CN" altLang="en-US" sz="1800">
                <a:solidFill>
                  <a:schemeClr val="tx1"/>
                </a:solidFill>
              </a:endParaRPr>
            </a:p>
          </p:txBody>
        </p:sp>
        <p:sp>
          <p:nvSpPr>
            <p:cNvPr id="32" name="Rectangle 99"/>
            <p:cNvSpPr>
              <a:spLocks noChangeArrowheads="1"/>
            </p:cNvSpPr>
            <p:nvPr/>
          </p:nvSpPr>
          <p:spPr bwMode="auto">
            <a:xfrm>
              <a:off x="2413470" y="4362792"/>
              <a:ext cx="214314" cy="578376"/>
            </a:xfrm>
            <a:prstGeom prst="rect">
              <a:avLst/>
            </a:prstGeom>
            <a:solidFill>
              <a:srgbClr val="CCFFFF">
                <a:alpha val="80000"/>
              </a:srgbClr>
            </a:solidFill>
            <a:ln w="15875">
              <a:solidFill>
                <a:srgbClr val="990099"/>
              </a:solidFill>
              <a:prstDash val="solid"/>
              <a:miter lim="800000"/>
            </a:ln>
            <a:effectLst/>
          </p:spPr>
          <p:txBody>
            <a:bodyPr wrap="none" anchor="ctr"/>
            <a:lstStyle/>
            <a:p>
              <a:endParaRPr lang="zh-CN" altLang="en-US" sz="1800">
                <a:solidFill>
                  <a:schemeClr val="tx1"/>
                </a:solidFill>
              </a:endParaRPr>
            </a:p>
          </p:txBody>
        </p:sp>
        <p:sp>
          <p:nvSpPr>
            <p:cNvPr id="33" name="Text Box 322"/>
            <p:cNvSpPr txBox="1">
              <a:spLocks noChangeArrowheads="1"/>
            </p:cNvSpPr>
            <p:nvPr/>
          </p:nvSpPr>
          <p:spPr bwMode="auto">
            <a:xfrm>
              <a:off x="4211960" y="4369664"/>
              <a:ext cx="642942" cy="428628"/>
            </a:xfrm>
            <a:prstGeom prst="rect">
              <a:avLst/>
            </a:prstGeom>
            <a:solidFill>
              <a:srgbClr val="FFCCFF">
                <a:alpha val="70000"/>
              </a:srgbClr>
            </a:solidFill>
            <a:ln w="19050">
              <a:solidFill>
                <a:schemeClr val="tx1"/>
              </a:solidFill>
              <a:miter lim="800000"/>
            </a:ln>
          </p:spPr>
          <p:txBody>
            <a:bodyPr lIns="18000" tIns="10800" rIns="18000" bIns="10800" anchor="ctr"/>
            <a:lstStyle/>
            <a:p>
              <a:pPr algn="ctr">
                <a:lnSpc>
                  <a:spcPct val="90000"/>
                </a:lnSpc>
              </a:pPr>
              <a:r>
                <a:rPr kumimoji="1" lang="en-US" altLang="zh-CN" sz="1800" b="1" dirty="0">
                  <a:solidFill>
                    <a:schemeClr val="tx1"/>
                  </a:solidFill>
                  <a:latin typeface="宋体" panose="02010600030101010101" pitchFamily="2" charset="-122"/>
                </a:rPr>
                <a:t>ALU</a:t>
              </a:r>
            </a:p>
          </p:txBody>
        </p:sp>
        <p:sp>
          <p:nvSpPr>
            <p:cNvPr id="34" name="Text Box 323"/>
            <p:cNvSpPr txBox="1">
              <a:spLocks noChangeArrowheads="1"/>
            </p:cNvSpPr>
            <p:nvPr/>
          </p:nvSpPr>
          <p:spPr bwMode="auto">
            <a:xfrm>
              <a:off x="2915816" y="4369664"/>
              <a:ext cx="642942" cy="428628"/>
            </a:xfrm>
            <a:prstGeom prst="rect">
              <a:avLst/>
            </a:prstGeom>
            <a:noFill/>
            <a:ln w="19050">
              <a:solidFill>
                <a:schemeClr val="tx1"/>
              </a:solidFill>
              <a:miter lim="800000"/>
            </a:ln>
          </p:spPr>
          <p:txBody>
            <a:bodyPr lIns="18000" tIns="10800" rIns="18000" bIns="10800" anchor="ctr"/>
            <a:lstStyle/>
            <a:p>
              <a:pPr algn="ctr">
                <a:lnSpc>
                  <a:spcPct val="90000"/>
                </a:lnSpc>
              </a:pPr>
              <a:r>
                <a:rPr kumimoji="1" lang="en-US" altLang="zh-CN" sz="1800" b="1" dirty="0">
                  <a:solidFill>
                    <a:schemeClr val="tx1"/>
                  </a:solidFill>
                  <a:latin typeface="宋体" panose="02010600030101010101" pitchFamily="2" charset="-122"/>
                </a:rPr>
                <a:t>GPRs</a:t>
              </a:r>
              <a:endParaRPr kumimoji="1" lang="zh-CN" altLang="en-US" sz="1800" b="1" dirty="0">
                <a:solidFill>
                  <a:schemeClr val="tx1"/>
                </a:solidFill>
                <a:latin typeface="宋体" panose="02010600030101010101" pitchFamily="2" charset="-122"/>
              </a:endParaRPr>
            </a:p>
          </p:txBody>
        </p:sp>
        <p:sp>
          <p:nvSpPr>
            <p:cNvPr id="35" name="Text Box 365"/>
            <p:cNvSpPr txBox="1">
              <a:spLocks noChangeArrowheads="1"/>
            </p:cNvSpPr>
            <p:nvPr/>
          </p:nvSpPr>
          <p:spPr bwMode="auto">
            <a:xfrm>
              <a:off x="5585242" y="4365104"/>
              <a:ext cx="648072" cy="428628"/>
            </a:xfrm>
            <a:prstGeom prst="rect">
              <a:avLst/>
            </a:prstGeom>
            <a:solidFill>
              <a:srgbClr val="99CCFF">
                <a:alpha val="70000"/>
              </a:srgbClr>
            </a:solidFill>
            <a:ln w="19050">
              <a:solidFill>
                <a:schemeClr val="tx1"/>
              </a:solidFill>
              <a:miter lim="800000"/>
            </a:ln>
          </p:spPr>
          <p:txBody>
            <a:bodyPr lIns="18000" tIns="10800" rIns="18000" bIns="10800" anchor="ctr"/>
            <a:lstStyle/>
            <a:p>
              <a:pPr algn="ctr">
                <a:lnSpc>
                  <a:spcPct val="90000"/>
                </a:lnSpc>
              </a:pPr>
              <a:r>
                <a:rPr kumimoji="1" lang="en-US" altLang="zh-CN" sz="1800" b="1" dirty="0">
                  <a:solidFill>
                    <a:schemeClr val="tx1"/>
                  </a:solidFill>
                  <a:latin typeface="宋体" panose="02010600030101010101" pitchFamily="2" charset="-122"/>
                </a:rPr>
                <a:t>DMEM</a:t>
              </a:r>
            </a:p>
          </p:txBody>
        </p:sp>
        <p:sp>
          <p:nvSpPr>
            <p:cNvPr id="36" name="Text Box 365"/>
            <p:cNvSpPr txBox="1">
              <a:spLocks noChangeArrowheads="1"/>
            </p:cNvSpPr>
            <p:nvPr/>
          </p:nvSpPr>
          <p:spPr bwMode="auto">
            <a:xfrm>
              <a:off x="1549374" y="4369664"/>
              <a:ext cx="642942" cy="428628"/>
            </a:xfrm>
            <a:prstGeom prst="rect">
              <a:avLst/>
            </a:prstGeom>
            <a:solidFill>
              <a:srgbClr val="99CCFF">
                <a:alpha val="70000"/>
              </a:srgbClr>
            </a:solidFill>
            <a:ln w="19050">
              <a:solidFill>
                <a:schemeClr val="tx1"/>
              </a:solidFill>
              <a:miter lim="800000"/>
            </a:ln>
          </p:spPr>
          <p:txBody>
            <a:bodyPr lIns="18000" tIns="10800" rIns="18000" bIns="10800" anchor="ctr"/>
            <a:lstStyle/>
            <a:p>
              <a:pPr algn="ctr">
                <a:lnSpc>
                  <a:spcPct val="90000"/>
                </a:lnSpc>
              </a:pPr>
              <a:r>
                <a:rPr kumimoji="1" lang="en-US" altLang="zh-CN" sz="1800" b="1" dirty="0">
                  <a:solidFill>
                    <a:schemeClr val="tx1"/>
                  </a:solidFill>
                  <a:latin typeface="宋体" panose="02010600030101010101" pitchFamily="2" charset="-122"/>
                </a:rPr>
                <a:t>IMEM</a:t>
              </a:r>
            </a:p>
          </p:txBody>
        </p:sp>
        <p:cxnSp>
          <p:nvCxnSpPr>
            <p:cNvPr id="44" name="直接箭头连接符 69"/>
            <p:cNvCxnSpPr/>
            <p:nvPr/>
          </p:nvCxnSpPr>
          <p:spPr>
            <a:xfrm>
              <a:off x="6233314" y="4581128"/>
              <a:ext cx="289742" cy="0"/>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46" name="Rectangle 99"/>
            <p:cNvSpPr>
              <a:spLocks noChangeArrowheads="1"/>
            </p:cNvSpPr>
            <p:nvPr/>
          </p:nvSpPr>
          <p:spPr bwMode="auto">
            <a:xfrm>
              <a:off x="3779912" y="4362792"/>
              <a:ext cx="214314" cy="578376"/>
            </a:xfrm>
            <a:prstGeom prst="rect">
              <a:avLst/>
            </a:prstGeom>
            <a:solidFill>
              <a:srgbClr val="CCFFFF">
                <a:alpha val="80000"/>
              </a:srgbClr>
            </a:solidFill>
            <a:ln w="15875">
              <a:solidFill>
                <a:srgbClr val="990099"/>
              </a:solidFill>
              <a:prstDash val="solid"/>
              <a:miter lim="800000"/>
            </a:ln>
            <a:effectLst/>
          </p:spPr>
          <p:txBody>
            <a:bodyPr wrap="none" anchor="ctr"/>
            <a:lstStyle/>
            <a:p>
              <a:endParaRPr lang="zh-CN" altLang="en-US" sz="1800">
                <a:solidFill>
                  <a:schemeClr val="tx1"/>
                </a:solidFill>
              </a:endParaRPr>
            </a:p>
          </p:txBody>
        </p:sp>
        <p:cxnSp>
          <p:nvCxnSpPr>
            <p:cNvPr id="47" name="直接箭头连接符 69"/>
            <p:cNvCxnSpPr/>
            <p:nvPr/>
          </p:nvCxnSpPr>
          <p:spPr>
            <a:xfrm>
              <a:off x="2192316" y="4581128"/>
              <a:ext cx="214314" cy="0"/>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48" name="Rectangle 99"/>
            <p:cNvSpPr>
              <a:spLocks noChangeArrowheads="1"/>
            </p:cNvSpPr>
            <p:nvPr/>
          </p:nvSpPr>
          <p:spPr bwMode="auto">
            <a:xfrm>
              <a:off x="5153194" y="4362792"/>
              <a:ext cx="214314" cy="578376"/>
            </a:xfrm>
            <a:prstGeom prst="rect">
              <a:avLst/>
            </a:prstGeom>
            <a:solidFill>
              <a:srgbClr val="CCFFFF">
                <a:alpha val="80000"/>
              </a:srgbClr>
            </a:solidFill>
            <a:ln w="15875">
              <a:solidFill>
                <a:srgbClr val="990099"/>
              </a:solidFill>
              <a:prstDash val="solid"/>
              <a:miter lim="800000"/>
            </a:ln>
            <a:effectLst/>
          </p:spPr>
          <p:txBody>
            <a:bodyPr wrap="none" anchor="ctr"/>
            <a:lstStyle/>
            <a:p>
              <a:endParaRPr lang="zh-CN" altLang="en-US" sz="1800">
                <a:solidFill>
                  <a:schemeClr val="tx1"/>
                </a:solidFill>
              </a:endParaRPr>
            </a:p>
          </p:txBody>
        </p:sp>
        <p:cxnSp>
          <p:nvCxnSpPr>
            <p:cNvPr id="49" name="直接箭头连接符 69"/>
            <p:cNvCxnSpPr/>
            <p:nvPr/>
          </p:nvCxnSpPr>
          <p:spPr>
            <a:xfrm>
              <a:off x="5369218" y="4583978"/>
              <a:ext cx="214314" cy="1588"/>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51" name="Rectangle 99"/>
            <p:cNvSpPr>
              <a:spLocks noChangeArrowheads="1"/>
            </p:cNvSpPr>
            <p:nvPr/>
          </p:nvSpPr>
          <p:spPr bwMode="auto">
            <a:xfrm>
              <a:off x="6523056" y="4365104"/>
              <a:ext cx="214314" cy="576064"/>
            </a:xfrm>
            <a:prstGeom prst="rect">
              <a:avLst/>
            </a:prstGeom>
            <a:solidFill>
              <a:srgbClr val="CCFFFF">
                <a:alpha val="80000"/>
              </a:srgbClr>
            </a:solidFill>
            <a:ln w="15875">
              <a:solidFill>
                <a:srgbClr val="990099"/>
              </a:solidFill>
              <a:prstDash val="solid"/>
              <a:miter lim="800000"/>
            </a:ln>
            <a:effectLst/>
          </p:spPr>
          <p:txBody>
            <a:bodyPr wrap="none" anchor="ctr"/>
            <a:lstStyle/>
            <a:p>
              <a:endParaRPr lang="zh-CN" altLang="en-US" sz="1800">
                <a:solidFill>
                  <a:schemeClr val="tx1"/>
                </a:solidFill>
              </a:endParaRPr>
            </a:p>
          </p:txBody>
        </p:sp>
        <p:cxnSp>
          <p:nvCxnSpPr>
            <p:cNvPr id="52" name="直接箭头连接符 69"/>
            <p:cNvCxnSpPr/>
            <p:nvPr/>
          </p:nvCxnSpPr>
          <p:spPr>
            <a:xfrm rot="5400000" flipH="1" flipV="1">
              <a:off x="6380180" y="4726284"/>
              <a:ext cx="142876" cy="142876"/>
            </a:xfrm>
            <a:prstGeom prst="bentConnector3">
              <a:avLst>
                <a:gd name="adj1" fmla="val 102162"/>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53" name="直接箭头连接符 69"/>
            <p:cNvCxnSpPr/>
            <p:nvPr/>
          </p:nvCxnSpPr>
          <p:spPr>
            <a:xfrm>
              <a:off x="5479116" y="4583978"/>
              <a:ext cx="898214" cy="285182"/>
            </a:xfrm>
            <a:prstGeom prst="bentConnector3">
              <a:avLst>
                <a:gd name="adj1" fmla="val -422"/>
              </a:avLst>
            </a:prstGeom>
            <a:ln w="19050">
              <a:solidFill>
                <a:schemeClr val="tx1"/>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59" name="直接箭头连接符 69"/>
            <p:cNvCxnSpPr/>
            <p:nvPr/>
          </p:nvCxnSpPr>
          <p:spPr>
            <a:xfrm>
              <a:off x="3563888" y="4512540"/>
              <a:ext cx="214314" cy="1588"/>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60" name="直接箭头连接符 69"/>
            <p:cNvCxnSpPr/>
            <p:nvPr/>
          </p:nvCxnSpPr>
          <p:spPr>
            <a:xfrm>
              <a:off x="3563888" y="4726854"/>
              <a:ext cx="214314" cy="1588"/>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61" name="直接箭头连接符 69"/>
            <p:cNvCxnSpPr/>
            <p:nvPr/>
          </p:nvCxnSpPr>
          <p:spPr>
            <a:xfrm>
              <a:off x="2627784" y="4509120"/>
              <a:ext cx="288032" cy="0"/>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70" name="Rectangle 99"/>
            <p:cNvSpPr>
              <a:spLocks noChangeArrowheads="1"/>
            </p:cNvSpPr>
            <p:nvPr/>
          </p:nvSpPr>
          <p:spPr bwMode="auto">
            <a:xfrm>
              <a:off x="7281780" y="4362792"/>
              <a:ext cx="304407" cy="428400"/>
            </a:xfrm>
            <a:prstGeom prst="rect">
              <a:avLst/>
            </a:prstGeom>
            <a:solidFill>
              <a:schemeClr val="bg1">
                <a:lumMod val="75000"/>
              </a:schemeClr>
            </a:solidFill>
            <a:ln w="15875">
              <a:noFill/>
              <a:prstDash val="solid"/>
              <a:miter lim="800000"/>
            </a:ln>
            <a:effectLst/>
          </p:spPr>
          <p:txBody>
            <a:bodyPr wrap="none" anchor="ctr"/>
            <a:lstStyle/>
            <a:p>
              <a:endParaRPr lang="zh-CN" altLang="en-US" sz="1800">
                <a:solidFill>
                  <a:schemeClr val="tx1"/>
                </a:solidFill>
              </a:endParaRPr>
            </a:p>
          </p:txBody>
        </p:sp>
        <p:sp>
          <p:nvSpPr>
            <p:cNvPr id="71" name="Rectangle 99"/>
            <p:cNvSpPr>
              <a:spLocks noChangeArrowheads="1"/>
            </p:cNvSpPr>
            <p:nvPr/>
          </p:nvSpPr>
          <p:spPr bwMode="auto">
            <a:xfrm>
              <a:off x="6962380" y="4372217"/>
              <a:ext cx="313491" cy="428400"/>
            </a:xfrm>
            <a:prstGeom prst="rect">
              <a:avLst/>
            </a:prstGeom>
            <a:solidFill>
              <a:srgbClr val="FFCC99">
                <a:alpha val="80000"/>
              </a:srgbClr>
            </a:solidFill>
            <a:ln w="15875">
              <a:noFill/>
              <a:prstDash val="solid"/>
              <a:miter lim="800000"/>
            </a:ln>
            <a:effectLst/>
          </p:spPr>
          <p:txBody>
            <a:bodyPr wrap="none" anchor="ctr"/>
            <a:lstStyle/>
            <a:p>
              <a:endParaRPr lang="zh-CN" altLang="en-US" sz="1800">
                <a:solidFill>
                  <a:schemeClr val="tx1"/>
                </a:solidFill>
              </a:endParaRPr>
            </a:p>
          </p:txBody>
        </p:sp>
        <p:sp>
          <p:nvSpPr>
            <p:cNvPr id="72" name="Text Box 323"/>
            <p:cNvSpPr txBox="1">
              <a:spLocks noChangeArrowheads="1"/>
            </p:cNvSpPr>
            <p:nvPr/>
          </p:nvSpPr>
          <p:spPr bwMode="auto">
            <a:xfrm>
              <a:off x="6953394" y="4367352"/>
              <a:ext cx="642942" cy="428628"/>
            </a:xfrm>
            <a:prstGeom prst="rect">
              <a:avLst/>
            </a:prstGeom>
            <a:noFill/>
            <a:ln w="19050">
              <a:solidFill>
                <a:schemeClr val="tx1"/>
              </a:solidFill>
              <a:prstDash val="solid"/>
              <a:miter lim="800000"/>
            </a:ln>
          </p:spPr>
          <p:txBody>
            <a:bodyPr lIns="18000" tIns="10800" rIns="18000" bIns="10800" anchor="ctr"/>
            <a:lstStyle/>
            <a:p>
              <a:pPr algn="ctr">
                <a:lnSpc>
                  <a:spcPct val="90000"/>
                </a:lnSpc>
              </a:pPr>
              <a:r>
                <a:rPr kumimoji="1" lang="en-US" altLang="zh-CN" sz="1800" b="1" dirty="0">
                  <a:solidFill>
                    <a:schemeClr val="tx1"/>
                  </a:solidFill>
                  <a:latin typeface="宋体" panose="02010600030101010101" pitchFamily="2" charset="-122"/>
                </a:rPr>
                <a:t>GPRs</a:t>
              </a:r>
              <a:endParaRPr kumimoji="1" lang="zh-CN" altLang="en-US" sz="1800" b="1" dirty="0">
                <a:solidFill>
                  <a:schemeClr val="tx1"/>
                </a:solidFill>
                <a:latin typeface="宋体" panose="02010600030101010101" pitchFamily="2" charset="-122"/>
              </a:endParaRPr>
            </a:p>
          </p:txBody>
        </p:sp>
        <p:cxnSp>
          <p:nvCxnSpPr>
            <p:cNvPr id="73" name="直接箭头连接符 69"/>
            <p:cNvCxnSpPr/>
            <p:nvPr/>
          </p:nvCxnSpPr>
          <p:spPr>
            <a:xfrm>
              <a:off x="3995936" y="4509120"/>
              <a:ext cx="214314" cy="1588"/>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74" name="直接箭头连接符 69"/>
            <p:cNvCxnSpPr/>
            <p:nvPr/>
          </p:nvCxnSpPr>
          <p:spPr>
            <a:xfrm>
              <a:off x="3995936" y="4723434"/>
              <a:ext cx="214314" cy="1588"/>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bwMode="auto">
            <a:xfrm>
              <a:off x="2520627" y="4143950"/>
              <a:ext cx="0" cy="221154"/>
            </a:xfrm>
            <a:prstGeom prst="line">
              <a:avLst/>
            </a:prstGeom>
            <a:noFill/>
            <a:ln w="12700" cap="flat" cmpd="sng" algn="ctr">
              <a:solidFill>
                <a:schemeClr val="tx1"/>
              </a:solidFill>
              <a:prstDash val="sysDash"/>
              <a:round/>
              <a:headEnd type="none" w="med" len="med"/>
              <a:tailEnd type="none" w="med" len="med"/>
            </a:ln>
            <a:effectLst/>
          </p:spPr>
        </p:cxnSp>
        <p:cxnSp>
          <p:nvCxnSpPr>
            <p:cNvPr id="83" name="直接箭头连接符 69"/>
            <p:cNvCxnSpPr/>
            <p:nvPr/>
          </p:nvCxnSpPr>
          <p:spPr>
            <a:xfrm>
              <a:off x="6739080" y="4581128"/>
              <a:ext cx="214314" cy="1588"/>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bwMode="auto">
            <a:xfrm flipH="1">
              <a:off x="3887069" y="4143950"/>
              <a:ext cx="180" cy="221154"/>
            </a:xfrm>
            <a:prstGeom prst="line">
              <a:avLst/>
            </a:prstGeom>
            <a:noFill/>
            <a:ln w="12700" cap="flat" cmpd="sng" algn="ctr">
              <a:solidFill>
                <a:schemeClr val="tx1"/>
              </a:solidFill>
              <a:prstDash val="sysDash"/>
              <a:round/>
              <a:headEnd type="none" w="med" len="med"/>
              <a:tailEnd type="none" w="med" len="med"/>
            </a:ln>
            <a:effectLst/>
          </p:spPr>
        </p:cxnSp>
        <p:cxnSp>
          <p:nvCxnSpPr>
            <p:cNvPr id="90" name="直接连接符 89"/>
            <p:cNvCxnSpPr/>
            <p:nvPr/>
          </p:nvCxnSpPr>
          <p:spPr bwMode="auto">
            <a:xfrm>
              <a:off x="5262452" y="4143950"/>
              <a:ext cx="0" cy="221154"/>
            </a:xfrm>
            <a:prstGeom prst="line">
              <a:avLst/>
            </a:prstGeom>
            <a:noFill/>
            <a:ln w="12700" cap="flat" cmpd="sng" algn="ctr">
              <a:solidFill>
                <a:schemeClr val="tx1"/>
              </a:solidFill>
              <a:prstDash val="sysDash"/>
              <a:round/>
              <a:headEnd type="none" w="med" len="med"/>
              <a:tailEnd type="none" w="med" len="med"/>
            </a:ln>
            <a:effectLst/>
          </p:spPr>
        </p:cxnSp>
        <p:cxnSp>
          <p:nvCxnSpPr>
            <p:cNvPr id="91" name="直接连接符 90"/>
            <p:cNvCxnSpPr/>
            <p:nvPr/>
          </p:nvCxnSpPr>
          <p:spPr bwMode="auto">
            <a:xfrm flipH="1">
              <a:off x="6629572" y="4143950"/>
              <a:ext cx="180" cy="221154"/>
            </a:xfrm>
            <a:prstGeom prst="line">
              <a:avLst/>
            </a:prstGeom>
            <a:noFill/>
            <a:ln w="12700" cap="flat" cmpd="sng" algn="ctr">
              <a:solidFill>
                <a:schemeClr val="tx1"/>
              </a:solidFill>
              <a:prstDash val="sysDash"/>
              <a:round/>
              <a:headEnd type="none" w="med" len="med"/>
              <a:tailEnd type="none" w="med" len="med"/>
            </a:ln>
            <a:effectLst/>
          </p:spPr>
        </p:cxnSp>
        <p:cxnSp>
          <p:nvCxnSpPr>
            <p:cNvPr id="98" name="直接箭头连接符 69"/>
            <p:cNvCxnSpPr/>
            <p:nvPr/>
          </p:nvCxnSpPr>
          <p:spPr>
            <a:xfrm rot="16200000" flipH="1">
              <a:off x="2735226" y="4545694"/>
              <a:ext cx="216024" cy="142876"/>
            </a:xfrm>
            <a:prstGeom prst="bentConnector3">
              <a:avLst>
                <a:gd name="adj1" fmla="val 101655"/>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16" name="直接箭头连接符 69"/>
            <p:cNvCxnSpPr/>
            <p:nvPr/>
          </p:nvCxnSpPr>
          <p:spPr>
            <a:xfrm>
              <a:off x="4858322" y="4581128"/>
              <a:ext cx="289742" cy="0"/>
            </a:xfrm>
            <a:prstGeom prst="straightConnector1">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17" name="直接箭头连接符 69"/>
            <p:cNvCxnSpPr/>
            <p:nvPr/>
          </p:nvCxnSpPr>
          <p:spPr>
            <a:xfrm rot="5400000" flipH="1" flipV="1">
              <a:off x="5005188" y="4723434"/>
              <a:ext cx="142876" cy="142876"/>
            </a:xfrm>
            <a:prstGeom prst="bentConnector3">
              <a:avLst>
                <a:gd name="adj1" fmla="val 102162"/>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18" name="直接箭头连接符 69"/>
            <p:cNvCxnSpPr/>
            <p:nvPr/>
          </p:nvCxnSpPr>
          <p:spPr>
            <a:xfrm>
              <a:off x="4103093" y="4723434"/>
              <a:ext cx="899245" cy="142876"/>
            </a:xfrm>
            <a:prstGeom prst="bentConnector3">
              <a:avLst>
                <a:gd name="adj1" fmla="val 5"/>
              </a:avLst>
            </a:prstGeom>
            <a:ln w="19050">
              <a:solidFill>
                <a:schemeClr val="tx1"/>
              </a:solidFill>
              <a:headEnd type="oval" w="sm" len="sm"/>
              <a:tailEnd type="none"/>
            </a:ln>
          </p:spPr>
          <p:style>
            <a:lnRef idx="1">
              <a:schemeClr val="accent1"/>
            </a:lnRef>
            <a:fillRef idx="0">
              <a:schemeClr val="accent1"/>
            </a:fillRef>
            <a:effectRef idx="0">
              <a:schemeClr val="accent1"/>
            </a:effectRef>
            <a:fontRef idx="minor">
              <a:schemeClr val="tx1"/>
            </a:fontRef>
          </p:style>
        </p:cxnSp>
      </p:grpSp>
      <p:sp>
        <p:nvSpPr>
          <p:cNvPr id="3" name="标题 1"/>
          <p:cNvSpPr>
            <a:spLocks noGrp="1"/>
          </p:cNvSpPr>
          <p:nvPr/>
        </p:nvSpPr>
        <p:spPr>
          <a:xfrm>
            <a:off x="838200" y="413019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dirty="0">
                <a:latin typeface="Microsoft YaHei" panose="020B0503020204020204" pitchFamily="34" charset="-122"/>
                <a:ea typeface="Microsoft YaHei" panose="020B0503020204020204" pitchFamily="34" charset="-122"/>
                <a:sym typeface="+mn-ea"/>
              </a:rPr>
              <a:t>例子：</a:t>
            </a:r>
            <a:r>
              <a:rPr lang="en-US" altLang="zh-CN" dirty="0">
                <a:latin typeface="Microsoft YaHei" panose="020B0503020204020204" pitchFamily="34" charset="-122"/>
                <a:ea typeface="Microsoft YaHei" panose="020B0503020204020204" pitchFamily="34" charset="-122"/>
                <a:sym typeface="+mn-ea"/>
              </a:rPr>
              <a:t>RAW</a:t>
            </a:r>
            <a:r>
              <a:rPr lang="zh-CN" altLang="en-US" dirty="0">
                <a:latin typeface="Microsoft YaHei" panose="020B0503020204020204" pitchFamily="34" charset="-122"/>
                <a:ea typeface="Microsoft YaHei" panose="020B0503020204020204" pitchFamily="34" charset="-122"/>
                <a:sym typeface="+mn-ea"/>
              </a:rPr>
              <a:t>冒险</a:t>
            </a:r>
          </a:p>
          <a:p>
            <a:endParaRPr lang="zh-CN" altLang="en-US" dirty="0">
              <a:sym typeface="+mn-ea"/>
            </a:endParaRPr>
          </a:p>
        </p:txBody>
      </p:sp>
      <p:sp>
        <p:nvSpPr>
          <p:cNvPr id="18" name="Text Box 63"/>
          <p:cNvSpPr txBox="1">
            <a:spLocks noChangeArrowheads="1"/>
          </p:cNvSpPr>
          <p:nvPr/>
        </p:nvSpPr>
        <p:spPr bwMode="auto">
          <a:xfrm>
            <a:off x="2381990" y="4762962"/>
            <a:ext cx="3930015" cy="1728470"/>
          </a:xfrm>
          <a:prstGeom prst="rect">
            <a:avLst/>
          </a:prstGeom>
          <a:noFill/>
          <a:ln w="9525">
            <a:noFill/>
            <a:miter lim="800000"/>
          </a:ln>
          <a:effectLst/>
        </p:spPr>
        <p:txBody>
          <a:bodyPr lIns="18000" tIns="28800" rIns="18000" bIns="10800"/>
          <a:lstStyle/>
          <a:p>
            <a:r>
              <a:rPr lang="en-US" altLang="zh-CN" sz="2800" b="1" dirty="0">
                <a:solidFill>
                  <a:schemeClr val="tx1"/>
                </a:solidFill>
                <a:latin typeface="宋体" panose="02010600030101010101" pitchFamily="2" charset="-122"/>
              </a:rPr>
              <a:t>I1:</a:t>
            </a:r>
            <a:r>
              <a:rPr lang="en-US" altLang="zh-CN" sz="2800" b="1" dirty="0">
                <a:solidFill>
                  <a:srgbClr val="C00000"/>
                </a:solidFill>
                <a:latin typeface="宋体" panose="02010600030101010101" pitchFamily="2" charset="-122"/>
              </a:rPr>
              <a:t>$4</a:t>
            </a:r>
            <a:r>
              <a:rPr lang="zh-CN" altLang="en-US" sz="2800" b="1" dirty="0">
                <a:solidFill>
                  <a:schemeClr val="tx1"/>
                </a:solidFill>
                <a:latin typeface="宋体" panose="02010600030101010101" pitchFamily="2" charset="-122"/>
              </a:rPr>
              <a:t>←</a:t>
            </a:r>
            <a:r>
              <a:rPr lang="en-US" altLang="zh-CN" sz="2800" b="1" dirty="0">
                <a:solidFill>
                  <a:schemeClr val="tx1"/>
                </a:solidFill>
                <a:latin typeface="宋体" panose="02010600030101010101" pitchFamily="2" charset="-122"/>
              </a:rPr>
              <a:t>$5+$6</a:t>
            </a:r>
          </a:p>
          <a:p>
            <a:pPr>
              <a:spcBef>
                <a:spcPts val="700"/>
              </a:spcBef>
            </a:pPr>
            <a:r>
              <a:rPr lang="en-US" altLang="zh-CN" sz="2800" b="1" dirty="0">
                <a:solidFill>
                  <a:schemeClr val="tx1"/>
                </a:solidFill>
                <a:latin typeface="宋体" panose="02010600030101010101" pitchFamily="2" charset="-122"/>
              </a:rPr>
              <a:t>I2:$7</a:t>
            </a:r>
            <a:r>
              <a:rPr lang="zh-CN" altLang="en-US" sz="2800" dirty="0">
                <a:solidFill>
                  <a:schemeClr val="tx1"/>
                </a:solidFill>
              </a:rPr>
              <a:t>←</a:t>
            </a:r>
            <a:r>
              <a:rPr lang="en-US" altLang="zh-CN" sz="2800" b="1" dirty="0">
                <a:solidFill>
                  <a:srgbClr val="990099"/>
                </a:solidFill>
                <a:latin typeface="宋体" panose="02010600030101010101" pitchFamily="2" charset="-122"/>
              </a:rPr>
              <a:t>$4</a:t>
            </a:r>
            <a:r>
              <a:rPr lang="en-US" altLang="zh-CN" sz="2800" b="1" dirty="0">
                <a:solidFill>
                  <a:schemeClr val="tx1"/>
                </a:solidFill>
                <a:latin typeface="宋体" panose="02010600030101010101" pitchFamily="2" charset="-122"/>
              </a:rPr>
              <a:t>-$6</a:t>
            </a:r>
          </a:p>
          <a:p>
            <a:pPr>
              <a:spcBef>
                <a:spcPts val="700"/>
              </a:spcBef>
            </a:pPr>
            <a:endParaRPr lang="en-US" altLang="zh-CN" sz="1800" b="1" dirty="0">
              <a:solidFill>
                <a:schemeClr val="tx1"/>
              </a:solidFill>
              <a:latin typeface="宋体" panose="02010600030101010101" pitchFamily="2" charset="-122"/>
            </a:endParaRPr>
          </a:p>
          <a:p>
            <a:pPr>
              <a:lnSpc>
                <a:spcPct val="145000"/>
              </a:lnSpc>
            </a:pPr>
            <a:endParaRPr lang="en-US" altLang="zh-CN" sz="1800" b="1" dirty="0">
              <a:solidFill>
                <a:schemeClr val="tx1"/>
              </a:solidFill>
              <a:latin typeface="宋体" panose="02010600030101010101" pitchFamily="2" charset="-122"/>
            </a:endParaRPr>
          </a:p>
        </p:txBody>
      </p:sp>
      <p:sp>
        <p:nvSpPr>
          <p:cNvPr id="4" name="标题 1"/>
          <p:cNvSpPr>
            <a:spLocks noGrp="1"/>
          </p:cNvSpPr>
          <p:nvPr/>
        </p:nvSpPr>
        <p:spPr>
          <a:xfrm>
            <a:off x="838200" y="1779905"/>
            <a:ext cx="10515600" cy="17786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a:latin typeface="Microsoft YaHei" panose="020B0503020204020204" pitchFamily="34" charset="-122"/>
                <a:ea typeface="Microsoft YaHei" panose="020B0503020204020204" pitchFamily="34" charset="-122"/>
                <a:sym typeface="+mn-ea"/>
              </a:rPr>
              <a:t>MIPS</a:t>
            </a:r>
            <a:r>
              <a:rPr lang="zh-CN" altLang="en-US" sz="3600" dirty="0">
                <a:latin typeface="Microsoft YaHei" panose="020B0503020204020204" pitchFamily="34" charset="-122"/>
                <a:ea typeface="Microsoft YaHei" panose="020B0503020204020204" pitchFamily="34" charset="-122"/>
                <a:sym typeface="+mn-ea"/>
              </a:rPr>
              <a:t>功能段组织</a:t>
            </a:r>
          </a:p>
          <a:p>
            <a:endParaRPr lang="zh-CN" altLang="en-US" sz="3600" dirty="0">
              <a:solidFill>
                <a:schemeClr val="tx1"/>
              </a:solidFill>
              <a:latin typeface="Microsoft YaHei" panose="020B0503020204020204" pitchFamily="34" charset="-122"/>
              <a:ea typeface="Microsoft YaHei" panose="020B0503020204020204" pitchFamily="34" charset="-122"/>
              <a:sym typeface="+mn-ea"/>
            </a:endParaRPr>
          </a:p>
          <a:p>
            <a:r>
              <a:rPr lang="zh-CN" altLang="en-US" sz="3600" dirty="0">
                <a:solidFill>
                  <a:schemeClr val="tx1"/>
                </a:solidFill>
                <a:latin typeface="Microsoft YaHei" panose="020B0503020204020204" pitchFamily="34" charset="-122"/>
                <a:ea typeface="Microsoft YaHei" panose="020B0503020204020204" pitchFamily="34" charset="-122"/>
                <a:sym typeface="+mn-ea"/>
              </a:rPr>
              <a:t>冒险处理方法：转发法和阻塞法</a:t>
            </a:r>
            <a:r>
              <a:rPr lang="en-US" altLang="zh-CN" sz="3600" dirty="0">
                <a:solidFill>
                  <a:schemeClr val="tx1"/>
                </a:solidFill>
                <a:latin typeface="Microsoft YaHei" panose="020B0503020204020204" pitchFamily="34" charset="-122"/>
                <a:ea typeface="Microsoft YaHei" panose="020B0503020204020204" pitchFamily="34" charset="-122"/>
                <a:sym typeface="+mn-ea"/>
              </a:rPr>
              <a:t>......</a:t>
            </a:r>
          </a:p>
        </p:txBody>
      </p:sp>
      <p:sp>
        <p:nvSpPr>
          <p:cNvPr id="40" name="标题 1">
            <a:extLst>
              <a:ext uri="{FF2B5EF4-FFF2-40B4-BE49-F238E27FC236}">
                <a16:creationId xmlns:a16="http://schemas.microsoft.com/office/drawing/2014/main" id="{ABEDEA12-1A06-1242-8CBC-A2E17A09F349}"/>
              </a:ext>
            </a:extLst>
          </p:cNvPr>
          <p:cNvSpPr txBox="1">
            <a:spLocks/>
          </p:cNvSpPr>
          <p:nvPr/>
        </p:nvSpPr>
        <p:spPr>
          <a:xfrm>
            <a:off x="838200" y="365125"/>
            <a:ext cx="10515600" cy="7321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kumimoji="1" lang="en-US" altLang="zh-CN" sz="2400" dirty="0">
                <a:latin typeface="SimHei" panose="02010609060101010101" pitchFamily="49" charset="-122"/>
                <a:ea typeface="SimHei" panose="02010609060101010101" pitchFamily="49" charset="-122"/>
              </a:rPr>
              <a:t>MIPS</a:t>
            </a:r>
            <a:r>
              <a:rPr kumimoji="1" lang="zh-CN" altLang="en-US" sz="2400" dirty="0">
                <a:latin typeface="SimHei" panose="02010609060101010101" pitchFamily="49" charset="-122"/>
                <a:ea typeface="SimHei" panose="02010609060101010101" pitchFamily="49" charset="-122"/>
              </a:rPr>
              <a:t>的流水线冒险处理</a:t>
            </a:r>
          </a:p>
        </p:txBody>
      </p:sp>
      <p:cxnSp>
        <p:nvCxnSpPr>
          <p:cNvPr id="41" name="直线连接符 40">
            <a:extLst>
              <a:ext uri="{FF2B5EF4-FFF2-40B4-BE49-F238E27FC236}">
                <a16:creationId xmlns:a16="http://schemas.microsoft.com/office/drawing/2014/main" id="{8B7AA938-EF09-1A4C-8277-EB7001123307}"/>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grpSp>
        <p:nvGrpSpPr>
          <p:cNvPr id="43" name="组合 42">
            <a:extLst>
              <a:ext uri="{FF2B5EF4-FFF2-40B4-BE49-F238E27FC236}">
                <a16:creationId xmlns:a16="http://schemas.microsoft.com/office/drawing/2014/main" id="{6B5C6B51-223E-7146-BBC6-69B92C6ED44B}"/>
              </a:ext>
            </a:extLst>
          </p:cNvPr>
          <p:cNvGrpSpPr/>
          <p:nvPr/>
        </p:nvGrpSpPr>
        <p:grpSpPr>
          <a:xfrm>
            <a:off x="5626111" y="4227860"/>
            <a:ext cx="6073825" cy="1615379"/>
            <a:chOff x="1115616" y="3717032"/>
            <a:chExt cx="6768752" cy="1800200"/>
          </a:xfrm>
        </p:grpSpPr>
        <p:sp>
          <p:nvSpPr>
            <p:cNvPr id="45" name="Text Box 57">
              <a:extLst>
                <a:ext uri="{FF2B5EF4-FFF2-40B4-BE49-F238E27FC236}">
                  <a16:creationId xmlns:a16="http://schemas.microsoft.com/office/drawing/2014/main" id="{5498312D-0C09-A542-BE0E-66EEA4BBC9FB}"/>
                </a:ext>
              </a:extLst>
            </p:cNvPr>
            <p:cNvSpPr txBox="1">
              <a:spLocks noChangeArrowheads="1"/>
            </p:cNvSpPr>
            <p:nvPr/>
          </p:nvSpPr>
          <p:spPr bwMode="auto">
            <a:xfrm>
              <a:off x="1907704" y="5301208"/>
              <a:ext cx="5688632" cy="216024"/>
            </a:xfrm>
            <a:prstGeom prst="rect">
              <a:avLst/>
            </a:prstGeom>
            <a:noFill/>
            <a:ln w="9525">
              <a:noFill/>
              <a:miter lim="800000"/>
              <a:headEnd/>
              <a:tailEnd/>
            </a:ln>
            <a:effectLst/>
          </p:spPr>
          <p:txBody>
            <a:bodyPr lIns="28800" tIns="10800" rIns="18000" bIns="10800"/>
            <a:lstStyle/>
            <a:p>
              <a:r>
                <a:rPr lang="en-US" altLang="zh-CN" sz="1400" b="1" dirty="0">
                  <a:solidFill>
                    <a:schemeClr val="tx1"/>
                  </a:solidFill>
                  <a:latin typeface="+mn-ea"/>
                  <a:ea typeface="+mn-ea"/>
                </a:rPr>
                <a:t>0</a:t>
              </a:r>
              <a:r>
                <a:rPr lang="en-US" altLang="zh-CN" sz="1400" b="1" baseline="-25000" dirty="0">
                  <a:solidFill>
                    <a:schemeClr val="tx1"/>
                  </a:solidFill>
                  <a:latin typeface="+mn-ea"/>
                  <a:ea typeface="+mn-ea"/>
                </a:rPr>
                <a:t> </a:t>
              </a:r>
              <a:r>
                <a:rPr lang="en-US" altLang="zh-CN" sz="1400" b="1" dirty="0">
                  <a:solidFill>
                    <a:schemeClr val="tx1"/>
                  </a:solidFill>
                  <a:latin typeface="+mn-ea"/>
                  <a:ea typeface="+mn-ea"/>
                </a:rPr>
                <a:t> </a:t>
              </a:r>
              <a:r>
                <a:rPr lang="en-US" altLang="zh-CN" sz="1400" b="1" spc="300" dirty="0">
                  <a:solidFill>
                    <a:schemeClr val="tx1"/>
                  </a:solidFill>
                  <a:latin typeface="+mn-ea"/>
                  <a:ea typeface="+mn-ea"/>
                </a:rPr>
                <a:t> </a:t>
              </a:r>
              <a:r>
                <a:rPr lang="en-US" altLang="zh-CN" sz="1400" b="1" dirty="0">
                  <a:solidFill>
                    <a:schemeClr val="tx1"/>
                  </a:solidFill>
                  <a:latin typeface="+mn-ea"/>
                  <a:ea typeface="+mn-ea"/>
                </a:rPr>
                <a:t>1   2   3   4   5   6                  </a:t>
              </a:r>
              <a:r>
                <a:rPr lang="en-US" altLang="zh-CN" sz="1400" b="1" spc="300" dirty="0">
                  <a:solidFill>
                    <a:schemeClr val="tx1"/>
                  </a:solidFill>
                  <a:latin typeface="+mn-ea"/>
                  <a:ea typeface="+mn-ea"/>
                </a:rPr>
                <a:t> </a:t>
              </a:r>
              <a:r>
                <a:rPr lang="en-US" altLang="zh-CN" sz="1400" b="1" dirty="0">
                  <a:solidFill>
                    <a:schemeClr val="tx1"/>
                  </a:solidFill>
                  <a:latin typeface="+mn-ea"/>
                  <a:ea typeface="+mn-ea"/>
                </a:rPr>
                <a:t>n              n+4</a:t>
              </a:r>
            </a:p>
          </p:txBody>
        </p:sp>
        <p:sp>
          <p:nvSpPr>
            <p:cNvPr id="50" name="Line 58">
              <a:extLst>
                <a:ext uri="{FF2B5EF4-FFF2-40B4-BE49-F238E27FC236}">
                  <a16:creationId xmlns:a16="http://schemas.microsoft.com/office/drawing/2014/main" id="{80213A84-0766-1441-98E0-199329398839}"/>
                </a:ext>
              </a:extLst>
            </p:cNvPr>
            <p:cNvSpPr>
              <a:spLocks noChangeShapeType="1"/>
            </p:cNvSpPr>
            <p:nvPr/>
          </p:nvSpPr>
          <p:spPr bwMode="auto">
            <a:xfrm>
              <a:off x="1979712" y="5301208"/>
              <a:ext cx="5616000" cy="0"/>
            </a:xfrm>
            <a:prstGeom prst="line">
              <a:avLst/>
            </a:prstGeom>
            <a:noFill/>
            <a:ln w="15875">
              <a:solidFill>
                <a:schemeClr val="tx1"/>
              </a:solidFill>
              <a:round/>
              <a:headEnd/>
              <a:tailEnd type="arrow" w="med" len="med"/>
            </a:ln>
            <a:effectLst/>
          </p:spPr>
          <p:txBody>
            <a:bodyPr/>
            <a:lstStyle/>
            <a:p>
              <a:pPr algn="ctr"/>
              <a:endParaRPr lang="zh-CN" altLang="en-US">
                <a:solidFill>
                  <a:schemeClr val="tx1"/>
                </a:solidFill>
              </a:endParaRPr>
            </a:p>
          </p:txBody>
        </p:sp>
        <p:sp>
          <p:nvSpPr>
            <p:cNvPr id="54" name="Line 59">
              <a:extLst>
                <a:ext uri="{FF2B5EF4-FFF2-40B4-BE49-F238E27FC236}">
                  <a16:creationId xmlns:a16="http://schemas.microsoft.com/office/drawing/2014/main" id="{CB51F596-698E-DC46-8F85-32FC79F4A855}"/>
                </a:ext>
              </a:extLst>
            </p:cNvPr>
            <p:cNvSpPr>
              <a:spLocks noChangeShapeType="1"/>
            </p:cNvSpPr>
            <p:nvPr/>
          </p:nvSpPr>
          <p:spPr bwMode="auto">
            <a:xfrm flipV="1">
              <a:off x="1979712" y="4005064"/>
              <a:ext cx="0" cy="1296000"/>
            </a:xfrm>
            <a:prstGeom prst="line">
              <a:avLst/>
            </a:prstGeom>
            <a:noFill/>
            <a:ln w="15875">
              <a:solidFill>
                <a:schemeClr val="tx1"/>
              </a:solidFill>
              <a:round/>
              <a:headEnd/>
              <a:tailEnd type="arrow" w="med" len="med"/>
            </a:ln>
            <a:effectLst/>
          </p:spPr>
          <p:txBody>
            <a:bodyPr/>
            <a:lstStyle/>
            <a:p>
              <a:pPr algn="ctr"/>
              <a:endParaRPr lang="zh-CN" altLang="en-US">
                <a:solidFill>
                  <a:schemeClr val="tx1"/>
                </a:solidFill>
              </a:endParaRPr>
            </a:p>
          </p:txBody>
        </p:sp>
        <p:sp>
          <p:nvSpPr>
            <p:cNvPr id="55" name="Text Box 60">
              <a:extLst>
                <a:ext uri="{FF2B5EF4-FFF2-40B4-BE49-F238E27FC236}">
                  <a16:creationId xmlns:a16="http://schemas.microsoft.com/office/drawing/2014/main" id="{B079B03B-3EE9-4B45-9B23-7D4A8CCB8EB1}"/>
                </a:ext>
              </a:extLst>
            </p:cNvPr>
            <p:cNvSpPr txBox="1">
              <a:spLocks noChangeArrowheads="1"/>
            </p:cNvSpPr>
            <p:nvPr/>
          </p:nvSpPr>
          <p:spPr bwMode="auto">
            <a:xfrm>
              <a:off x="7596336" y="5155111"/>
              <a:ext cx="288032" cy="290113"/>
            </a:xfrm>
            <a:prstGeom prst="rect">
              <a:avLst/>
            </a:prstGeom>
            <a:noFill/>
            <a:ln w="9525">
              <a:noFill/>
              <a:miter lim="800000"/>
              <a:headEnd/>
              <a:tailEnd/>
            </a:ln>
            <a:effectLst/>
          </p:spPr>
          <p:txBody>
            <a:bodyPr wrap="none" lIns="18000" tIns="10800" rIns="18000" bIns="10800" anchor="ctr" anchorCtr="0">
              <a:noAutofit/>
            </a:bodyPr>
            <a:lstStyle/>
            <a:p>
              <a:pPr algn="ctr"/>
              <a:r>
                <a:rPr lang="zh-CN" altLang="en-US" sz="1600" b="1" dirty="0">
                  <a:solidFill>
                    <a:srgbClr val="990099"/>
                  </a:solidFill>
                  <a:latin typeface="宋体" pitchFamily="2" charset="-122"/>
                </a:rPr>
                <a:t>拍</a:t>
              </a:r>
              <a:endParaRPr lang="en-US" altLang="zh-CN" sz="1600" b="1" baseline="-20000" dirty="0">
                <a:solidFill>
                  <a:srgbClr val="990099"/>
                </a:solidFill>
                <a:latin typeface="宋体" pitchFamily="2" charset="-122"/>
              </a:endParaRPr>
            </a:p>
          </p:txBody>
        </p:sp>
        <p:sp>
          <p:nvSpPr>
            <p:cNvPr id="56" name="Text Box 61">
              <a:extLst>
                <a:ext uri="{FF2B5EF4-FFF2-40B4-BE49-F238E27FC236}">
                  <a16:creationId xmlns:a16="http://schemas.microsoft.com/office/drawing/2014/main" id="{30938088-DE5E-7941-A370-B88CA4E76380}"/>
                </a:ext>
              </a:extLst>
            </p:cNvPr>
            <p:cNvSpPr txBox="1">
              <a:spLocks noChangeArrowheads="1"/>
            </p:cNvSpPr>
            <p:nvPr/>
          </p:nvSpPr>
          <p:spPr bwMode="auto">
            <a:xfrm>
              <a:off x="1979712" y="5085184"/>
              <a:ext cx="360040" cy="216024"/>
            </a:xfrm>
            <a:prstGeom prst="rect">
              <a:avLst/>
            </a:prstGeom>
            <a:solidFill>
              <a:srgbClr val="CC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I1</a:t>
              </a:r>
            </a:p>
          </p:txBody>
        </p:sp>
        <p:sp>
          <p:nvSpPr>
            <p:cNvPr id="57" name="Text Box 62">
              <a:extLst>
                <a:ext uri="{FF2B5EF4-FFF2-40B4-BE49-F238E27FC236}">
                  <a16:creationId xmlns:a16="http://schemas.microsoft.com/office/drawing/2014/main" id="{7F9231C1-03D5-D44F-AEE9-99F578E0B3FA}"/>
                </a:ext>
              </a:extLst>
            </p:cNvPr>
            <p:cNvSpPr txBox="1">
              <a:spLocks noChangeArrowheads="1"/>
            </p:cNvSpPr>
            <p:nvPr/>
          </p:nvSpPr>
          <p:spPr bwMode="auto">
            <a:xfrm>
              <a:off x="1691680" y="3717032"/>
              <a:ext cx="786226" cy="356865"/>
            </a:xfrm>
            <a:prstGeom prst="rect">
              <a:avLst/>
            </a:prstGeom>
            <a:noFill/>
            <a:ln w="9525">
              <a:noFill/>
              <a:miter lim="800000"/>
              <a:headEnd/>
              <a:tailEnd/>
            </a:ln>
            <a:effectLst/>
          </p:spPr>
          <p:txBody>
            <a:bodyPr wrap="none" lIns="18000" tIns="10800" rIns="18000" bIns="10800" anchor="ctr" anchorCtr="0">
              <a:noAutofit/>
            </a:bodyPr>
            <a:lstStyle/>
            <a:p>
              <a:pPr algn="ctr"/>
              <a:r>
                <a:rPr lang="zh-CN" altLang="en-US" sz="1600" b="1" dirty="0">
                  <a:solidFill>
                    <a:srgbClr val="990099"/>
                  </a:solidFill>
                  <a:latin typeface="宋体" pitchFamily="2" charset="-122"/>
                </a:rPr>
                <a:t>段</a:t>
              </a:r>
              <a:r>
                <a:rPr lang="en-US" altLang="zh-CN" sz="1600" b="1" dirty="0">
                  <a:solidFill>
                    <a:srgbClr val="990099"/>
                  </a:solidFill>
                  <a:latin typeface="宋体" pitchFamily="2" charset="-122"/>
                </a:rPr>
                <a:t>(</a:t>
              </a:r>
              <a:r>
                <a:rPr lang="zh-CN" altLang="en-US" sz="1600" b="1" dirty="0">
                  <a:solidFill>
                    <a:srgbClr val="990099"/>
                  </a:solidFill>
                  <a:latin typeface="宋体" pitchFamily="2" charset="-122"/>
                </a:rPr>
                <a:t>级</a:t>
              </a:r>
              <a:r>
                <a:rPr lang="en-US" altLang="zh-CN" sz="1600" b="1" dirty="0">
                  <a:solidFill>
                    <a:srgbClr val="990099"/>
                  </a:solidFill>
                  <a:latin typeface="宋体" pitchFamily="2" charset="-122"/>
                </a:rPr>
                <a:t>)</a:t>
              </a:r>
            </a:p>
          </p:txBody>
        </p:sp>
        <p:sp>
          <p:nvSpPr>
            <p:cNvPr id="58" name="Text Box 63">
              <a:extLst>
                <a:ext uri="{FF2B5EF4-FFF2-40B4-BE49-F238E27FC236}">
                  <a16:creationId xmlns:a16="http://schemas.microsoft.com/office/drawing/2014/main" id="{312A14A2-4C00-4848-9F0B-9F710F709E7C}"/>
                </a:ext>
              </a:extLst>
            </p:cNvPr>
            <p:cNvSpPr txBox="1">
              <a:spLocks noChangeArrowheads="1"/>
            </p:cNvSpPr>
            <p:nvPr/>
          </p:nvSpPr>
          <p:spPr bwMode="auto">
            <a:xfrm>
              <a:off x="1115616" y="4221088"/>
              <a:ext cx="865188" cy="1080120"/>
            </a:xfrm>
            <a:prstGeom prst="rect">
              <a:avLst/>
            </a:prstGeom>
            <a:noFill/>
            <a:ln w="9525">
              <a:noFill/>
              <a:miter lim="800000"/>
              <a:headEnd/>
              <a:tailEnd/>
            </a:ln>
            <a:effectLst/>
          </p:spPr>
          <p:txBody>
            <a:bodyPr lIns="18000" tIns="10800" rIns="18000" bIns="10800"/>
            <a:lstStyle/>
            <a:p>
              <a:pPr algn="ctr">
                <a:lnSpc>
                  <a:spcPct val="90000"/>
                </a:lnSpc>
              </a:pPr>
              <a:r>
                <a:rPr lang="zh-CN" altLang="en-US" sz="1600" b="1" dirty="0">
                  <a:solidFill>
                    <a:schemeClr val="tx1"/>
                  </a:solidFill>
                  <a:latin typeface="宋体" pitchFamily="2" charset="-122"/>
                </a:rPr>
                <a:t>写回 </a:t>
              </a:r>
              <a:r>
                <a:rPr lang="en-US" altLang="zh-CN" sz="1600" b="1" dirty="0">
                  <a:solidFill>
                    <a:schemeClr val="tx1"/>
                  </a:solidFill>
                  <a:latin typeface="宋体" pitchFamily="2" charset="-122"/>
                </a:rPr>
                <a:t>WB</a:t>
              </a:r>
            </a:p>
            <a:p>
              <a:pPr algn="ctr">
                <a:lnSpc>
                  <a:spcPct val="90000"/>
                </a:lnSpc>
              </a:pPr>
              <a:r>
                <a:rPr lang="zh-CN" altLang="en-US" sz="1600" b="1" dirty="0">
                  <a:solidFill>
                    <a:schemeClr val="tx1"/>
                  </a:solidFill>
                  <a:latin typeface="宋体" pitchFamily="2" charset="-122"/>
                </a:rPr>
                <a:t>访存</a:t>
              </a:r>
              <a:r>
                <a:rPr lang="en-US" altLang="zh-CN" sz="1600" b="1" dirty="0">
                  <a:solidFill>
                    <a:schemeClr val="tx1"/>
                  </a:solidFill>
                  <a:latin typeface="宋体" pitchFamily="2" charset="-122"/>
                </a:rPr>
                <a:t>MEM</a:t>
              </a:r>
            </a:p>
            <a:p>
              <a:pPr algn="ctr">
                <a:lnSpc>
                  <a:spcPct val="90000"/>
                </a:lnSpc>
              </a:pPr>
              <a:r>
                <a:rPr lang="zh-CN" altLang="en-US" sz="1600" b="1" dirty="0">
                  <a:solidFill>
                    <a:schemeClr val="tx1"/>
                  </a:solidFill>
                  <a:latin typeface="宋体" pitchFamily="2" charset="-122"/>
                </a:rPr>
                <a:t>执行 </a:t>
              </a:r>
              <a:r>
                <a:rPr lang="en-US" altLang="zh-CN" sz="1600" b="1" dirty="0">
                  <a:solidFill>
                    <a:schemeClr val="tx1"/>
                  </a:solidFill>
                  <a:latin typeface="宋体" pitchFamily="2" charset="-122"/>
                </a:rPr>
                <a:t>EX</a:t>
              </a:r>
            </a:p>
            <a:p>
              <a:pPr algn="ctr">
                <a:lnSpc>
                  <a:spcPct val="90000"/>
                </a:lnSpc>
              </a:pPr>
              <a:r>
                <a:rPr lang="zh-CN" altLang="en-US" sz="1600" b="1" dirty="0">
                  <a:solidFill>
                    <a:schemeClr val="tx1"/>
                  </a:solidFill>
                  <a:latin typeface="宋体" pitchFamily="2" charset="-122"/>
                </a:rPr>
                <a:t>译码 </a:t>
              </a:r>
              <a:r>
                <a:rPr lang="en-US" altLang="zh-CN" sz="1600" b="1" dirty="0">
                  <a:solidFill>
                    <a:schemeClr val="tx1"/>
                  </a:solidFill>
                  <a:latin typeface="宋体" pitchFamily="2" charset="-122"/>
                </a:rPr>
                <a:t>ID</a:t>
              </a:r>
            </a:p>
            <a:p>
              <a:pPr algn="ctr">
                <a:lnSpc>
                  <a:spcPct val="90000"/>
                </a:lnSpc>
              </a:pPr>
              <a:r>
                <a:rPr lang="zh-CN" altLang="en-US" sz="1600" b="1" dirty="0">
                  <a:solidFill>
                    <a:schemeClr val="tx1"/>
                  </a:solidFill>
                  <a:latin typeface="宋体" pitchFamily="2" charset="-122"/>
                </a:rPr>
                <a:t>取指 </a:t>
              </a:r>
              <a:r>
                <a:rPr lang="en-US" altLang="zh-CN" sz="1600" b="1" dirty="0">
                  <a:solidFill>
                    <a:schemeClr val="tx1"/>
                  </a:solidFill>
                  <a:latin typeface="宋体" pitchFamily="2" charset="-122"/>
                </a:rPr>
                <a:t>IF</a:t>
              </a:r>
            </a:p>
          </p:txBody>
        </p:sp>
        <p:sp>
          <p:nvSpPr>
            <p:cNvPr id="62" name="Text Box 64">
              <a:extLst>
                <a:ext uri="{FF2B5EF4-FFF2-40B4-BE49-F238E27FC236}">
                  <a16:creationId xmlns:a16="http://schemas.microsoft.com/office/drawing/2014/main" id="{25812576-39B5-B640-A4FA-1FBB27221CB1}"/>
                </a:ext>
              </a:extLst>
            </p:cNvPr>
            <p:cNvSpPr txBox="1">
              <a:spLocks noChangeArrowheads="1"/>
            </p:cNvSpPr>
            <p:nvPr/>
          </p:nvSpPr>
          <p:spPr bwMode="auto">
            <a:xfrm>
              <a:off x="2339752" y="5085208"/>
              <a:ext cx="360000" cy="216000"/>
            </a:xfrm>
            <a:prstGeom prst="rect">
              <a:avLst/>
            </a:prstGeom>
            <a:solidFill>
              <a:srgbClr val="FFCC99">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I2</a:t>
              </a:r>
            </a:p>
          </p:txBody>
        </p:sp>
        <p:sp>
          <p:nvSpPr>
            <p:cNvPr id="63" name="Text Box 65">
              <a:extLst>
                <a:ext uri="{FF2B5EF4-FFF2-40B4-BE49-F238E27FC236}">
                  <a16:creationId xmlns:a16="http://schemas.microsoft.com/office/drawing/2014/main" id="{F661FF2F-94B2-0147-984F-5529580D9952}"/>
                </a:ext>
              </a:extLst>
            </p:cNvPr>
            <p:cNvSpPr txBox="1">
              <a:spLocks noChangeArrowheads="1"/>
            </p:cNvSpPr>
            <p:nvPr/>
          </p:nvSpPr>
          <p:spPr bwMode="auto">
            <a:xfrm>
              <a:off x="2699792" y="5085208"/>
              <a:ext cx="360000" cy="216000"/>
            </a:xfrm>
            <a:prstGeom prst="rect">
              <a:avLst/>
            </a:prstGeom>
            <a:solidFill>
              <a:srgbClr val="CCFF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I3</a:t>
              </a:r>
            </a:p>
          </p:txBody>
        </p:sp>
        <p:sp>
          <p:nvSpPr>
            <p:cNvPr id="64" name="Text Box 66">
              <a:extLst>
                <a:ext uri="{FF2B5EF4-FFF2-40B4-BE49-F238E27FC236}">
                  <a16:creationId xmlns:a16="http://schemas.microsoft.com/office/drawing/2014/main" id="{1DE74E87-4BC1-EF43-85F9-9073F093E2FD}"/>
                </a:ext>
              </a:extLst>
            </p:cNvPr>
            <p:cNvSpPr txBox="1">
              <a:spLocks noChangeArrowheads="1"/>
            </p:cNvSpPr>
            <p:nvPr/>
          </p:nvSpPr>
          <p:spPr bwMode="auto">
            <a:xfrm>
              <a:off x="3059832" y="5085208"/>
              <a:ext cx="360000" cy="216000"/>
            </a:xfrm>
            <a:prstGeom prst="rect">
              <a:avLst/>
            </a:prstGeom>
            <a:solidFill>
              <a:srgbClr val="99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I4</a:t>
              </a:r>
            </a:p>
          </p:txBody>
        </p:sp>
        <p:sp>
          <p:nvSpPr>
            <p:cNvPr id="65" name="Text Box 67">
              <a:extLst>
                <a:ext uri="{FF2B5EF4-FFF2-40B4-BE49-F238E27FC236}">
                  <a16:creationId xmlns:a16="http://schemas.microsoft.com/office/drawing/2014/main" id="{F12DE1CC-EDDA-5C4D-A269-54A13C46E6DB}"/>
                </a:ext>
              </a:extLst>
            </p:cNvPr>
            <p:cNvSpPr txBox="1">
              <a:spLocks noChangeArrowheads="1"/>
            </p:cNvSpPr>
            <p:nvPr/>
          </p:nvSpPr>
          <p:spPr bwMode="auto">
            <a:xfrm>
              <a:off x="3419872" y="5085208"/>
              <a:ext cx="360000" cy="216000"/>
            </a:xfrm>
            <a:prstGeom prst="rect">
              <a:avLst/>
            </a:prstGeom>
            <a:no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I5</a:t>
              </a:r>
            </a:p>
          </p:txBody>
        </p:sp>
        <p:sp>
          <p:nvSpPr>
            <p:cNvPr id="68" name="Line 68">
              <a:extLst>
                <a:ext uri="{FF2B5EF4-FFF2-40B4-BE49-F238E27FC236}">
                  <a16:creationId xmlns:a16="http://schemas.microsoft.com/office/drawing/2014/main" id="{8C691CC4-959C-9A4B-AFFF-38740F57E12E}"/>
                </a:ext>
              </a:extLst>
            </p:cNvPr>
            <p:cNvSpPr>
              <a:spLocks noChangeShapeType="1"/>
            </p:cNvSpPr>
            <p:nvPr/>
          </p:nvSpPr>
          <p:spPr bwMode="auto">
            <a:xfrm>
              <a:off x="2339752" y="5301208"/>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69" name="Text Box 78">
              <a:extLst>
                <a:ext uri="{FF2B5EF4-FFF2-40B4-BE49-F238E27FC236}">
                  <a16:creationId xmlns:a16="http://schemas.microsoft.com/office/drawing/2014/main" id="{4940A12C-4E63-9840-9A0A-DA6B3AB92833}"/>
                </a:ext>
              </a:extLst>
            </p:cNvPr>
            <p:cNvSpPr txBox="1">
              <a:spLocks noChangeArrowheads="1"/>
            </p:cNvSpPr>
            <p:nvPr/>
          </p:nvSpPr>
          <p:spPr bwMode="auto">
            <a:xfrm>
              <a:off x="2339752" y="4869184"/>
              <a:ext cx="360000" cy="216000"/>
            </a:xfrm>
            <a:prstGeom prst="rect">
              <a:avLst/>
            </a:prstGeom>
            <a:solidFill>
              <a:srgbClr val="CC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I1</a:t>
              </a:r>
            </a:p>
          </p:txBody>
        </p:sp>
        <p:sp>
          <p:nvSpPr>
            <p:cNvPr id="75" name="Text Box 82">
              <a:extLst>
                <a:ext uri="{FF2B5EF4-FFF2-40B4-BE49-F238E27FC236}">
                  <a16:creationId xmlns:a16="http://schemas.microsoft.com/office/drawing/2014/main" id="{0017BA74-8987-F74A-B605-B3F76B8A111B}"/>
                </a:ext>
              </a:extLst>
            </p:cNvPr>
            <p:cNvSpPr txBox="1">
              <a:spLocks noChangeArrowheads="1"/>
            </p:cNvSpPr>
            <p:nvPr/>
          </p:nvSpPr>
          <p:spPr bwMode="auto">
            <a:xfrm>
              <a:off x="2699792" y="4869184"/>
              <a:ext cx="360000" cy="216000"/>
            </a:xfrm>
            <a:prstGeom prst="rect">
              <a:avLst/>
            </a:prstGeom>
            <a:solidFill>
              <a:srgbClr val="FFCC99">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I2</a:t>
              </a:r>
            </a:p>
          </p:txBody>
        </p:sp>
        <p:sp>
          <p:nvSpPr>
            <p:cNvPr id="77" name="Text Box 86">
              <a:extLst>
                <a:ext uri="{FF2B5EF4-FFF2-40B4-BE49-F238E27FC236}">
                  <a16:creationId xmlns:a16="http://schemas.microsoft.com/office/drawing/2014/main" id="{E153603E-8EA0-B84B-8A05-B2BDABCCA9EC}"/>
                </a:ext>
              </a:extLst>
            </p:cNvPr>
            <p:cNvSpPr txBox="1">
              <a:spLocks noChangeArrowheads="1"/>
            </p:cNvSpPr>
            <p:nvPr/>
          </p:nvSpPr>
          <p:spPr bwMode="auto">
            <a:xfrm>
              <a:off x="3059832" y="4869184"/>
              <a:ext cx="360000" cy="216000"/>
            </a:xfrm>
            <a:prstGeom prst="rect">
              <a:avLst/>
            </a:prstGeom>
            <a:solidFill>
              <a:srgbClr val="CCFF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I3</a:t>
              </a:r>
            </a:p>
          </p:txBody>
        </p:sp>
        <p:sp>
          <p:nvSpPr>
            <p:cNvPr id="78" name="Text Box 90">
              <a:extLst>
                <a:ext uri="{FF2B5EF4-FFF2-40B4-BE49-F238E27FC236}">
                  <a16:creationId xmlns:a16="http://schemas.microsoft.com/office/drawing/2014/main" id="{3168DD75-6CE5-E341-8CC8-594107272F4F}"/>
                </a:ext>
              </a:extLst>
            </p:cNvPr>
            <p:cNvSpPr txBox="1">
              <a:spLocks noChangeArrowheads="1"/>
            </p:cNvSpPr>
            <p:nvPr/>
          </p:nvSpPr>
          <p:spPr bwMode="auto">
            <a:xfrm>
              <a:off x="3419872" y="4869184"/>
              <a:ext cx="360000" cy="216000"/>
            </a:xfrm>
            <a:prstGeom prst="rect">
              <a:avLst/>
            </a:prstGeom>
            <a:solidFill>
              <a:srgbClr val="99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I4</a:t>
              </a:r>
            </a:p>
          </p:txBody>
        </p:sp>
        <p:sp>
          <p:nvSpPr>
            <p:cNvPr id="79" name="Text Box 94">
              <a:extLst>
                <a:ext uri="{FF2B5EF4-FFF2-40B4-BE49-F238E27FC236}">
                  <a16:creationId xmlns:a16="http://schemas.microsoft.com/office/drawing/2014/main" id="{883D86E5-A588-9C44-9842-26A64E87C5E2}"/>
                </a:ext>
              </a:extLst>
            </p:cNvPr>
            <p:cNvSpPr txBox="1">
              <a:spLocks noChangeArrowheads="1"/>
            </p:cNvSpPr>
            <p:nvPr/>
          </p:nvSpPr>
          <p:spPr bwMode="auto">
            <a:xfrm>
              <a:off x="3779912" y="4869184"/>
              <a:ext cx="360000" cy="216000"/>
            </a:xfrm>
            <a:prstGeom prst="rect">
              <a:avLst/>
            </a:prstGeom>
            <a:no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I5</a:t>
              </a:r>
            </a:p>
          </p:txBody>
        </p:sp>
        <p:sp>
          <p:nvSpPr>
            <p:cNvPr id="80" name="Line 98">
              <a:extLst>
                <a:ext uri="{FF2B5EF4-FFF2-40B4-BE49-F238E27FC236}">
                  <a16:creationId xmlns:a16="http://schemas.microsoft.com/office/drawing/2014/main" id="{750C5050-8618-4147-9AA9-8166D191829A}"/>
                </a:ext>
              </a:extLst>
            </p:cNvPr>
            <p:cNvSpPr>
              <a:spLocks noChangeShapeType="1"/>
            </p:cNvSpPr>
            <p:nvPr/>
          </p:nvSpPr>
          <p:spPr bwMode="auto">
            <a:xfrm flipH="1" flipV="1">
              <a:off x="3624037" y="4076625"/>
              <a:ext cx="1588" cy="141288"/>
            </a:xfrm>
            <a:prstGeom prst="line">
              <a:avLst/>
            </a:prstGeom>
            <a:noFill/>
            <a:ln w="15875">
              <a:solidFill>
                <a:srgbClr val="FF3399"/>
              </a:solidFill>
              <a:round/>
              <a:headEnd/>
              <a:tailEnd type="triangle" w="med" len="med"/>
            </a:ln>
            <a:effectLst/>
          </p:spPr>
          <p:txBody>
            <a:bodyPr/>
            <a:lstStyle/>
            <a:p>
              <a:pPr algn="ctr"/>
              <a:endParaRPr lang="zh-CN" altLang="en-US">
                <a:solidFill>
                  <a:schemeClr val="tx1"/>
                </a:solidFill>
              </a:endParaRPr>
            </a:p>
          </p:txBody>
        </p:sp>
        <p:sp>
          <p:nvSpPr>
            <p:cNvPr id="81" name="Line 99">
              <a:extLst>
                <a:ext uri="{FF2B5EF4-FFF2-40B4-BE49-F238E27FC236}">
                  <a16:creationId xmlns:a16="http://schemas.microsoft.com/office/drawing/2014/main" id="{A82F2461-51BF-0747-9350-4BA07971C8CD}"/>
                </a:ext>
              </a:extLst>
            </p:cNvPr>
            <p:cNvSpPr>
              <a:spLocks noChangeShapeType="1"/>
            </p:cNvSpPr>
            <p:nvPr/>
          </p:nvSpPr>
          <p:spPr bwMode="auto">
            <a:xfrm flipV="1">
              <a:off x="3995936" y="4076625"/>
              <a:ext cx="0" cy="142875"/>
            </a:xfrm>
            <a:prstGeom prst="line">
              <a:avLst/>
            </a:prstGeom>
            <a:noFill/>
            <a:ln w="15875">
              <a:solidFill>
                <a:srgbClr val="FF3399"/>
              </a:solidFill>
              <a:round/>
              <a:headEnd/>
              <a:tailEnd type="triangle" w="med" len="med"/>
            </a:ln>
            <a:effectLst/>
          </p:spPr>
          <p:txBody>
            <a:bodyPr/>
            <a:lstStyle/>
            <a:p>
              <a:pPr algn="ctr"/>
              <a:endParaRPr lang="zh-CN" altLang="en-US">
                <a:solidFill>
                  <a:schemeClr val="tx1"/>
                </a:solidFill>
              </a:endParaRPr>
            </a:p>
          </p:txBody>
        </p:sp>
        <p:sp>
          <p:nvSpPr>
            <p:cNvPr id="82" name="Line 100">
              <a:extLst>
                <a:ext uri="{FF2B5EF4-FFF2-40B4-BE49-F238E27FC236}">
                  <a16:creationId xmlns:a16="http://schemas.microsoft.com/office/drawing/2014/main" id="{94AFDEE1-FFFA-AA4E-B769-BCB2B38DCD31}"/>
                </a:ext>
              </a:extLst>
            </p:cNvPr>
            <p:cNvSpPr>
              <a:spLocks noChangeShapeType="1"/>
            </p:cNvSpPr>
            <p:nvPr/>
          </p:nvSpPr>
          <p:spPr bwMode="auto">
            <a:xfrm flipV="1">
              <a:off x="4355976" y="4076625"/>
              <a:ext cx="0" cy="141288"/>
            </a:xfrm>
            <a:prstGeom prst="line">
              <a:avLst/>
            </a:prstGeom>
            <a:noFill/>
            <a:ln w="15875">
              <a:solidFill>
                <a:srgbClr val="FF3399"/>
              </a:solidFill>
              <a:round/>
              <a:headEnd/>
              <a:tailEnd type="triangle" w="med" len="med"/>
            </a:ln>
            <a:effectLst/>
          </p:spPr>
          <p:txBody>
            <a:bodyPr/>
            <a:lstStyle/>
            <a:p>
              <a:pPr algn="ctr"/>
              <a:endParaRPr lang="zh-CN" altLang="en-US">
                <a:solidFill>
                  <a:schemeClr val="tx1"/>
                </a:solidFill>
              </a:endParaRPr>
            </a:p>
          </p:txBody>
        </p:sp>
        <p:sp>
          <p:nvSpPr>
            <p:cNvPr id="84" name="Line 101">
              <a:extLst>
                <a:ext uri="{FF2B5EF4-FFF2-40B4-BE49-F238E27FC236}">
                  <a16:creationId xmlns:a16="http://schemas.microsoft.com/office/drawing/2014/main" id="{92B513DA-EF69-B44D-80E1-648DADBE8F9D}"/>
                </a:ext>
              </a:extLst>
            </p:cNvPr>
            <p:cNvSpPr>
              <a:spLocks noChangeShapeType="1"/>
            </p:cNvSpPr>
            <p:nvPr/>
          </p:nvSpPr>
          <p:spPr bwMode="auto">
            <a:xfrm flipV="1">
              <a:off x="4716016" y="4076625"/>
              <a:ext cx="0" cy="141288"/>
            </a:xfrm>
            <a:prstGeom prst="line">
              <a:avLst/>
            </a:prstGeom>
            <a:noFill/>
            <a:ln w="15875">
              <a:solidFill>
                <a:srgbClr val="FF3399"/>
              </a:solidFill>
              <a:round/>
              <a:headEnd/>
              <a:tailEnd type="triangle" w="med" len="med"/>
            </a:ln>
            <a:effectLst/>
          </p:spPr>
          <p:txBody>
            <a:bodyPr/>
            <a:lstStyle/>
            <a:p>
              <a:pPr algn="ctr"/>
              <a:endParaRPr lang="zh-CN" altLang="en-US">
                <a:solidFill>
                  <a:schemeClr val="tx1"/>
                </a:solidFill>
              </a:endParaRPr>
            </a:p>
          </p:txBody>
        </p:sp>
        <p:sp>
          <p:nvSpPr>
            <p:cNvPr id="85" name="Line 102">
              <a:extLst>
                <a:ext uri="{FF2B5EF4-FFF2-40B4-BE49-F238E27FC236}">
                  <a16:creationId xmlns:a16="http://schemas.microsoft.com/office/drawing/2014/main" id="{088A5C8B-1046-BC44-B9C5-B41A58FB59E3}"/>
                </a:ext>
              </a:extLst>
            </p:cNvPr>
            <p:cNvSpPr>
              <a:spLocks noChangeShapeType="1"/>
            </p:cNvSpPr>
            <p:nvPr/>
          </p:nvSpPr>
          <p:spPr bwMode="auto">
            <a:xfrm flipV="1">
              <a:off x="5076056" y="4076625"/>
              <a:ext cx="0" cy="141288"/>
            </a:xfrm>
            <a:prstGeom prst="line">
              <a:avLst/>
            </a:prstGeom>
            <a:noFill/>
            <a:ln w="15875">
              <a:solidFill>
                <a:srgbClr val="FF3399"/>
              </a:solidFill>
              <a:round/>
              <a:headEnd/>
              <a:tailEnd type="triangle" w="med" len="med"/>
            </a:ln>
            <a:effectLst/>
          </p:spPr>
          <p:txBody>
            <a:bodyPr/>
            <a:lstStyle/>
            <a:p>
              <a:pPr algn="ctr"/>
              <a:endParaRPr lang="zh-CN" altLang="en-US">
                <a:solidFill>
                  <a:schemeClr val="tx1"/>
                </a:solidFill>
              </a:endParaRPr>
            </a:p>
          </p:txBody>
        </p:sp>
        <p:sp>
          <p:nvSpPr>
            <p:cNvPr id="87" name="Text Box 103">
              <a:extLst>
                <a:ext uri="{FF2B5EF4-FFF2-40B4-BE49-F238E27FC236}">
                  <a16:creationId xmlns:a16="http://schemas.microsoft.com/office/drawing/2014/main" id="{F5EE4370-F702-F447-9605-0014445BB909}"/>
                </a:ext>
              </a:extLst>
            </p:cNvPr>
            <p:cNvSpPr txBox="1">
              <a:spLocks noChangeArrowheads="1"/>
            </p:cNvSpPr>
            <p:nvPr/>
          </p:nvSpPr>
          <p:spPr bwMode="auto">
            <a:xfrm>
              <a:off x="5580112" y="5085208"/>
              <a:ext cx="360000" cy="216000"/>
            </a:xfrm>
            <a:prstGeom prst="rect">
              <a:avLst/>
            </a:prstGeom>
            <a:solidFill>
              <a:srgbClr val="CC99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In</a:t>
              </a:r>
            </a:p>
          </p:txBody>
        </p:sp>
        <p:sp>
          <p:nvSpPr>
            <p:cNvPr id="88" name="Text Box 104">
              <a:extLst>
                <a:ext uri="{FF2B5EF4-FFF2-40B4-BE49-F238E27FC236}">
                  <a16:creationId xmlns:a16="http://schemas.microsoft.com/office/drawing/2014/main" id="{673F2547-A9EF-064D-87AC-CCC64D18F6C1}"/>
                </a:ext>
              </a:extLst>
            </p:cNvPr>
            <p:cNvSpPr txBox="1">
              <a:spLocks noChangeArrowheads="1"/>
            </p:cNvSpPr>
            <p:nvPr/>
          </p:nvSpPr>
          <p:spPr bwMode="auto">
            <a:xfrm>
              <a:off x="5940152" y="4869184"/>
              <a:ext cx="360000" cy="216000"/>
            </a:xfrm>
            <a:prstGeom prst="rect">
              <a:avLst/>
            </a:prstGeom>
            <a:solidFill>
              <a:srgbClr val="CC99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In</a:t>
              </a:r>
            </a:p>
          </p:txBody>
        </p:sp>
        <p:sp>
          <p:nvSpPr>
            <p:cNvPr id="89" name="Text Box 105">
              <a:extLst>
                <a:ext uri="{FF2B5EF4-FFF2-40B4-BE49-F238E27FC236}">
                  <a16:creationId xmlns:a16="http://schemas.microsoft.com/office/drawing/2014/main" id="{DA3B8D78-4E74-1B42-9EB0-05FD50094F48}"/>
                </a:ext>
              </a:extLst>
            </p:cNvPr>
            <p:cNvSpPr txBox="1">
              <a:spLocks noChangeArrowheads="1"/>
            </p:cNvSpPr>
            <p:nvPr/>
          </p:nvSpPr>
          <p:spPr bwMode="auto">
            <a:xfrm>
              <a:off x="6300192" y="4653160"/>
              <a:ext cx="360000" cy="216000"/>
            </a:xfrm>
            <a:prstGeom prst="rect">
              <a:avLst/>
            </a:prstGeom>
            <a:solidFill>
              <a:srgbClr val="CC99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In</a:t>
              </a:r>
            </a:p>
          </p:txBody>
        </p:sp>
        <p:sp>
          <p:nvSpPr>
            <p:cNvPr id="93" name="Text Box 106">
              <a:extLst>
                <a:ext uri="{FF2B5EF4-FFF2-40B4-BE49-F238E27FC236}">
                  <a16:creationId xmlns:a16="http://schemas.microsoft.com/office/drawing/2014/main" id="{8636C24A-E544-0B4A-B236-48E1F6A78240}"/>
                </a:ext>
              </a:extLst>
            </p:cNvPr>
            <p:cNvSpPr txBox="1">
              <a:spLocks noChangeArrowheads="1"/>
            </p:cNvSpPr>
            <p:nvPr/>
          </p:nvSpPr>
          <p:spPr bwMode="auto">
            <a:xfrm>
              <a:off x="6660232" y="4437136"/>
              <a:ext cx="360000" cy="216000"/>
            </a:xfrm>
            <a:prstGeom prst="rect">
              <a:avLst/>
            </a:prstGeom>
            <a:solidFill>
              <a:srgbClr val="CC99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In</a:t>
              </a:r>
            </a:p>
          </p:txBody>
        </p:sp>
        <p:sp>
          <p:nvSpPr>
            <p:cNvPr id="94" name="Text Box 107">
              <a:extLst>
                <a:ext uri="{FF2B5EF4-FFF2-40B4-BE49-F238E27FC236}">
                  <a16:creationId xmlns:a16="http://schemas.microsoft.com/office/drawing/2014/main" id="{B4400BF3-67D6-B14E-ADAE-A0398817893A}"/>
                </a:ext>
              </a:extLst>
            </p:cNvPr>
            <p:cNvSpPr txBox="1">
              <a:spLocks noChangeArrowheads="1"/>
            </p:cNvSpPr>
            <p:nvPr/>
          </p:nvSpPr>
          <p:spPr bwMode="auto">
            <a:xfrm>
              <a:off x="7020272" y="4221112"/>
              <a:ext cx="360000" cy="216000"/>
            </a:xfrm>
            <a:prstGeom prst="rect">
              <a:avLst/>
            </a:prstGeom>
            <a:solidFill>
              <a:srgbClr val="CC99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In</a:t>
              </a:r>
            </a:p>
          </p:txBody>
        </p:sp>
        <p:sp>
          <p:nvSpPr>
            <p:cNvPr id="95" name="Line 108">
              <a:extLst>
                <a:ext uri="{FF2B5EF4-FFF2-40B4-BE49-F238E27FC236}">
                  <a16:creationId xmlns:a16="http://schemas.microsoft.com/office/drawing/2014/main" id="{F73C265D-5C6B-5B49-9978-7F94D91E3019}"/>
                </a:ext>
              </a:extLst>
            </p:cNvPr>
            <p:cNvSpPr>
              <a:spLocks noChangeShapeType="1"/>
            </p:cNvSpPr>
            <p:nvPr/>
          </p:nvSpPr>
          <p:spPr bwMode="auto">
            <a:xfrm flipV="1">
              <a:off x="7236296" y="4076625"/>
              <a:ext cx="0" cy="144463"/>
            </a:xfrm>
            <a:prstGeom prst="line">
              <a:avLst/>
            </a:prstGeom>
            <a:noFill/>
            <a:ln w="15875">
              <a:solidFill>
                <a:srgbClr val="FF3399"/>
              </a:solidFill>
              <a:round/>
              <a:headEnd/>
              <a:tailEnd type="triangle" w="med" len="med"/>
            </a:ln>
            <a:effectLst/>
          </p:spPr>
          <p:txBody>
            <a:bodyPr/>
            <a:lstStyle/>
            <a:p>
              <a:pPr algn="ctr"/>
              <a:endParaRPr lang="zh-CN" altLang="en-US">
                <a:solidFill>
                  <a:schemeClr val="tx1"/>
                </a:solidFill>
              </a:endParaRPr>
            </a:p>
          </p:txBody>
        </p:sp>
        <p:sp>
          <p:nvSpPr>
            <p:cNvPr id="96" name="Text Box 111">
              <a:extLst>
                <a:ext uri="{FF2B5EF4-FFF2-40B4-BE49-F238E27FC236}">
                  <a16:creationId xmlns:a16="http://schemas.microsoft.com/office/drawing/2014/main" id="{95482840-8B1C-6744-B2A6-40DF177BE264}"/>
                </a:ext>
              </a:extLst>
            </p:cNvPr>
            <p:cNvSpPr txBox="1">
              <a:spLocks noChangeArrowheads="1"/>
            </p:cNvSpPr>
            <p:nvPr/>
          </p:nvSpPr>
          <p:spPr bwMode="auto">
            <a:xfrm>
              <a:off x="4139952" y="5085208"/>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sp>
          <p:nvSpPr>
            <p:cNvPr id="97" name="Text Box 112">
              <a:extLst>
                <a:ext uri="{FF2B5EF4-FFF2-40B4-BE49-F238E27FC236}">
                  <a16:creationId xmlns:a16="http://schemas.microsoft.com/office/drawing/2014/main" id="{400737BA-3682-D84F-A5F8-4B98506E405B}"/>
                </a:ext>
              </a:extLst>
            </p:cNvPr>
            <p:cNvSpPr txBox="1">
              <a:spLocks noChangeArrowheads="1"/>
            </p:cNvSpPr>
            <p:nvPr/>
          </p:nvSpPr>
          <p:spPr bwMode="auto">
            <a:xfrm>
              <a:off x="4500032" y="4869184"/>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sp>
          <p:nvSpPr>
            <p:cNvPr id="99" name="Line 119">
              <a:extLst>
                <a:ext uri="{FF2B5EF4-FFF2-40B4-BE49-F238E27FC236}">
                  <a16:creationId xmlns:a16="http://schemas.microsoft.com/office/drawing/2014/main" id="{451EF267-6833-D840-BE03-A80830AFF312}"/>
                </a:ext>
              </a:extLst>
            </p:cNvPr>
            <p:cNvSpPr>
              <a:spLocks noChangeShapeType="1"/>
            </p:cNvSpPr>
            <p:nvPr/>
          </p:nvSpPr>
          <p:spPr bwMode="auto">
            <a:xfrm>
              <a:off x="2699792" y="5304383"/>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0" name="Line 120">
              <a:extLst>
                <a:ext uri="{FF2B5EF4-FFF2-40B4-BE49-F238E27FC236}">
                  <a16:creationId xmlns:a16="http://schemas.microsoft.com/office/drawing/2014/main" id="{EFEA4AC1-47B0-4741-B111-28569788002B}"/>
                </a:ext>
              </a:extLst>
            </p:cNvPr>
            <p:cNvSpPr>
              <a:spLocks noChangeShapeType="1"/>
            </p:cNvSpPr>
            <p:nvPr/>
          </p:nvSpPr>
          <p:spPr bwMode="auto">
            <a:xfrm>
              <a:off x="3059832" y="5304383"/>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1" name="Line 121">
              <a:extLst>
                <a:ext uri="{FF2B5EF4-FFF2-40B4-BE49-F238E27FC236}">
                  <a16:creationId xmlns:a16="http://schemas.microsoft.com/office/drawing/2014/main" id="{CD97347A-0BF8-5049-8EB3-AA8F6520F14C}"/>
                </a:ext>
              </a:extLst>
            </p:cNvPr>
            <p:cNvSpPr>
              <a:spLocks noChangeShapeType="1"/>
            </p:cNvSpPr>
            <p:nvPr/>
          </p:nvSpPr>
          <p:spPr bwMode="auto">
            <a:xfrm>
              <a:off x="3419872" y="5307558"/>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2" name="Line 122">
              <a:extLst>
                <a:ext uri="{FF2B5EF4-FFF2-40B4-BE49-F238E27FC236}">
                  <a16:creationId xmlns:a16="http://schemas.microsoft.com/office/drawing/2014/main" id="{B5EB0537-8B8B-C341-B4C2-A878D724E370}"/>
                </a:ext>
              </a:extLst>
            </p:cNvPr>
            <p:cNvSpPr>
              <a:spLocks noChangeShapeType="1"/>
            </p:cNvSpPr>
            <p:nvPr/>
          </p:nvSpPr>
          <p:spPr bwMode="auto">
            <a:xfrm>
              <a:off x="3779912" y="5304383"/>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3" name="Line 123">
              <a:extLst>
                <a:ext uri="{FF2B5EF4-FFF2-40B4-BE49-F238E27FC236}">
                  <a16:creationId xmlns:a16="http://schemas.microsoft.com/office/drawing/2014/main" id="{CCCD6B97-150C-7945-B764-90C0BA5408B0}"/>
                </a:ext>
              </a:extLst>
            </p:cNvPr>
            <p:cNvSpPr>
              <a:spLocks noChangeShapeType="1"/>
            </p:cNvSpPr>
            <p:nvPr/>
          </p:nvSpPr>
          <p:spPr bwMode="auto">
            <a:xfrm>
              <a:off x="1979712" y="5304383"/>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4" name="Line 124">
              <a:extLst>
                <a:ext uri="{FF2B5EF4-FFF2-40B4-BE49-F238E27FC236}">
                  <a16:creationId xmlns:a16="http://schemas.microsoft.com/office/drawing/2014/main" id="{6099C83A-0910-1F4F-8FB8-E19D54625A64}"/>
                </a:ext>
              </a:extLst>
            </p:cNvPr>
            <p:cNvSpPr>
              <a:spLocks noChangeShapeType="1"/>
            </p:cNvSpPr>
            <p:nvPr/>
          </p:nvSpPr>
          <p:spPr bwMode="auto">
            <a:xfrm>
              <a:off x="5940152" y="5298603"/>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5" name="Line 125">
              <a:extLst>
                <a:ext uri="{FF2B5EF4-FFF2-40B4-BE49-F238E27FC236}">
                  <a16:creationId xmlns:a16="http://schemas.microsoft.com/office/drawing/2014/main" id="{DFECE88E-665C-BD49-8211-28951B57B619}"/>
                </a:ext>
              </a:extLst>
            </p:cNvPr>
            <p:cNvSpPr>
              <a:spLocks noChangeShapeType="1"/>
            </p:cNvSpPr>
            <p:nvPr/>
          </p:nvSpPr>
          <p:spPr bwMode="auto">
            <a:xfrm>
              <a:off x="6300192" y="5301208"/>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6" name="Line 126">
              <a:extLst>
                <a:ext uri="{FF2B5EF4-FFF2-40B4-BE49-F238E27FC236}">
                  <a16:creationId xmlns:a16="http://schemas.microsoft.com/office/drawing/2014/main" id="{77DC009B-927A-0041-9BB3-F48118735D41}"/>
                </a:ext>
              </a:extLst>
            </p:cNvPr>
            <p:cNvSpPr>
              <a:spLocks noChangeShapeType="1"/>
            </p:cNvSpPr>
            <p:nvPr/>
          </p:nvSpPr>
          <p:spPr bwMode="auto">
            <a:xfrm>
              <a:off x="6660232" y="5301208"/>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7" name="Line 127">
              <a:extLst>
                <a:ext uri="{FF2B5EF4-FFF2-40B4-BE49-F238E27FC236}">
                  <a16:creationId xmlns:a16="http://schemas.microsoft.com/office/drawing/2014/main" id="{9FCB5890-25AE-6746-94CB-814A7083C498}"/>
                </a:ext>
              </a:extLst>
            </p:cNvPr>
            <p:cNvSpPr>
              <a:spLocks noChangeShapeType="1"/>
            </p:cNvSpPr>
            <p:nvPr/>
          </p:nvSpPr>
          <p:spPr bwMode="auto">
            <a:xfrm>
              <a:off x="7020272" y="5301208"/>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8" name="Line 128">
              <a:extLst>
                <a:ext uri="{FF2B5EF4-FFF2-40B4-BE49-F238E27FC236}">
                  <a16:creationId xmlns:a16="http://schemas.microsoft.com/office/drawing/2014/main" id="{630EE3C9-98D8-DF49-80F7-9864EC18BCB2}"/>
                </a:ext>
              </a:extLst>
            </p:cNvPr>
            <p:cNvSpPr>
              <a:spLocks noChangeShapeType="1"/>
            </p:cNvSpPr>
            <p:nvPr/>
          </p:nvSpPr>
          <p:spPr bwMode="auto">
            <a:xfrm>
              <a:off x="7380312" y="5301208"/>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09" name="Line 129">
              <a:extLst>
                <a:ext uri="{FF2B5EF4-FFF2-40B4-BE49-F238E27FC236}">
                  <a16:creationId xmlns:a16="http://schemas.microsoft.com/office/drawing/2014/main" id="{7D8D24D1-0217-AF48-B367-FDCCEBA81ED2}"/>
                </a:ext>
              </a:extLst>
            </p:cNvPr>
            <p:cNvSpPr>
              <a:spLocks noChangeShapeType="1"/>
            </p:cNvSpPr>
            <p:nvPr/>
          </p:nvSpPr>
          <p:spPr bwMode="auto">
            <a:xfrm>
              <a:off x="5580112" y="5301208"/>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10" name="Text Box 61">
              <a:extLst>
                <a:ext uri="{FF2B5EF4-FFF2-40B4-BE49-F238E27FC236}">
                  <a16:creationId xmlns:a16="http://schemas.microsoft.com/office/drawing/2014/main" id="{5F17BE69-25B5-2E45-B025-95A51C22C677}"/>
                </a:ext>
              </a:extLst>
            </p:cNvPr>
            <p:cNvSpPr txBox="1">
              <a:spLocks noChangeArrowheads="1"/>
            </p:cNvSpPr>
            <p:nvPr/>
          </p:nvSpPr>
          <p:spPr bwMode="auto">
            <a:xfrm>
              <a:off x="2699792" y="4653160"/>
              <a:ext cx="360000" cy="216000"/>
            </a:xfrm>
            <a:prstGeom prst="rect">
              <a:avLst/>
            </a:prstGeom>
            <a:solidFill>
              <a:srgbClr val="CC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I1</a:t>
              </a:r>
            </a:p>
          </p:txBody>
        </p:sp>
        <p:sp>
          <p:nvSpPr>
            <p:cNvPr id="111" name="Text Box 64">
              <a:extLst>
                <a:ext uri="{FF2B5EF4-FFF2-40B4-BE49-F238E27FC236}">
                  <a16:creationId xmlns:a16="http://schemas.microsoft.com/office/drawing/2014/main" id="{C576488F-1BFC-FD47-9FF9-89FBA461B5D0}"/>
                </a:ext>
              </a:extLst>
            </p:cNvPr>
            <p:cNvSpPr txBox="1">
              <a:spLocks noChangeArrowheads="1"/>
            </p:cNvSpPr>
            <p:nvPr/>
          </p:nvSpPr>
          <p:spPr bwMode="auto">
            <a:xfrm>
              <a:off x="3059832" y="4653160"/>
              <a:ext cx="360000" cy="216000"/>
            </a:xfrm>
            <a:prstGeom prst="rect">
              <a:avLst/>
            </a:prstGeom>
            <a:solidFill>
              <a:srgbClr val="FFCC99">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I2</a:t>
              </a:r>
            </a:p>
          </p:txBody>
        </p:sp>
        <p:sp>
          <p:nvSpPr>
            <p:cNvPr id="112" name="Text Box 65">
              <a:extLst>
                <a:ext uri="{FF2B5EF4-FFF2-40B4-BE49-F238E27FC236}">
                  <a16:creationId xmlns:a16="http://schemas.microsoft.com/office/drawing/2014/main" id="{15238C74-DCB2-CC4A-98F6-0960BF313CF1}"/>
                </a:ext>
              </a:extLst>
            </p:cNvPr>
            <p:cNvSpPr txBox="1">
              <a:spLocks noChangeArrowheads="1"/>
            </p:cNvSpPr>
            <p:nvPr/>
          </p:nvSpPr>
          <p:spPr bwMode="auto">
            <a:xfrm>
              <a:off x="3419872" y="4653160"/>
              <a:ext cx="360000" cy="216000"/>
            </a:xfrm>
            <a:prstGeom prst="rect">
              <a:avLst/>
            </a:prstGeom>
            <a:solidFill>
              <a:srgbClr val="CCFF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I3</a:t>
              </a:r>
            </a:p>
          </p:txBody>
        </p:sp>
        <p:sp>
          <p:nvSpPr>
            <p:cNvPr id="113" name="Text Box 66">
              <a:extLst>
                <a:ext uri="{FF2B5EF4-FFF2-40B4-BE49-F238E27FC236}">
                  <a16:creationId xmlns:a16="http://schemas.microsoft.com/office/drawing/2014/main" id="{1F5BFC3E-2203-AB4E-A5EB-1903F69FF01E}"/>
                </a:ext>
              </a:extLst>
            </p:cNvPr>
            <p:cNvSpPr txBox="1">
              <a:spLocks noChangeArrowheads="1"/>
            </p:cNvSpPr>
            <p:nvPr/>
          </p:nvSpPr>
          <p:spPr bwMode="auto">
            <a:xfrm>
              <a:off x="3779912" y="4653160"/>
              <a:ext cx="360000" cy="216000"/>
            </a:xfrm>
            <a:prstGeom prst="rect">
              <a:avLst/>
            </a:prstGeom>
            <a:solidFill>
              <a:srgbClr val="99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I4</a:t>
              </a:r>
            </a:p>
          </p:txBody>
        </p:sp>
        <p:sp>
          <p:nvSpPr>
            <p:cNvPr id="114" name="Text Box 67">
              <a:extLst>
                <a:ext uri="{FF2B5EF4-FFF2-40B4-BE49-F238E27FC236}">
                  <a16:creationId xmlns:a16="http://schemas.microsoft.com/office/drawing/2014/main" id="{467AB55C-82FA-1444-919A-D1CBB7C412BF}"/>
                </a:ext>
              </a:extLst>
            </p:cNvPr>
            <p:cNvSpPr txBox="1">
              <a:spLocks noChangeArrowheads="1"/>
            </p:cNvSpPr>
            <p:nvPr/>
          </p:nvSpPr>
          <p:spPr bwMode="auto">
            <a:xfrm>
              <a:off x="4139952" y="4653160"/>
              <a:ext cx="360000" cy="216000"/>
            </a:xfrm>
            <a:prstGeom prst="rect">
              <a:avLst/>
            </a:prstGeom>
            <a:no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I5</a:t>
              </a:r>
            </a:p>
          </p:txBody>
        </p:sp>
        <p:sp>
          <p:nvSpPr>
            <p:cNvPr id="115" name="Text Box 78">
              <a:extLst>
                <a:ext uri="{FF2B5EF4-FFF2-40B4-BE49-F238E27FC236}">
                  <a16:creationId xmlns:a16="http://schemas.microsoft.com/office/drawing/2014/main" id="{E223E8FA-D9FA-C04B-B2E8-9B8EAD798F06}"/>
                </a:ext>
              </a:extLst>
            </p:cNvPr>
            <p:cNvSpPr txBox="1">
              <a:spLocks noChangeArrowheads="1"/>
            </p:cNvSpPr>
            <p:nvPr/>
          </p:nvSpPr>
          <p:spPr bwMode="auto">
            <a:xfrm>
              <a:off x="3059832" y="4437112"/>
              <a:ext cx="360000" cy="216000"/>
            </a:xfrm>
            <a:prstGeom prst="rect">
              <a:avLst/>
            </a:prstGeom>
            <a:solidFill>
              <a:srgbClr val="CC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I1</a:t>
              </a:r>
            </a:p>
          </p:txBody>
        </p:sp>
        <p:sp>
          <p:nvSpPr>
            <p:cNvPr id="119" name="Text Box 82">
              <a:extLst>
                <a:ext uri="{FF2B5EF4-FFF2-40B4-BE49-F238E27FC236}">
                  <a16:creationId xmlns:a16="http://schemas.microsoft.com/office/drawing/2014/main" id="{07832533-BCD5-3D45-9C47-A4512A7B66B0}"/>
                </a:ext>
              </a:extLst>
            </p:cNvPr>
            <p:cNvSpPr txBox="1">
              <a:spLocks noChangeArrowheads="1"/>
            </p:cNvSpPr>
            <p:nvPr/>
          </p:nvSpPr>
          <p:spPr bwMode="auto">
            <a:xfrm>
              <a:off x="3419872" y="4437112"/>
              <a:ext cx="360000" cy="216000"/>
            </a:xfrm>
            <a:prstGeom prst="rect">
              <a:avLst/>
            </a:prstGeom>
            <a:solidFill>
              <a:srgbClr val="FFCC99">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I2</a:t>
              </a:r>
            </a:p>
          </p:txBody>
        </p:sp>
        <p:sp>
          <p:nvSpPr>
            <p:cNvPr id="120" name="Text Box 86">
              <a:extLst>
                <a:ext uri="{FF2B5EF4-FFF2-40B4-BE49-F238E27FC236}">
                  <a16:creationId xmlns:a16="http://schemas.microsoft.com/office/drawing/2014/main" id="{96C78797-E0E3-6E44-A75C-C1433C873FA7}"/>
                </a:ext>
              </a:extLst>
            </p:cNvPr>
            <p:cNvSpPr txBox="1">
              <a:spLocks noChangeArrowheads="1"/>
            </p:cNvSpPr>
            <p:nvPr/>
          </p:nvSpPr>
          <p:spPr bwMode="auto">
            <a:xfrm>
              <a:off x="3779912" y="4437112"/>
              <a:ext cx="360000" cy="216000"/>
            </a:xfrm>
            <a:prstGeom prst="rect">
              <a:avLst/>
            </a:prstGeom>
            <a:solidFill>
              <a:srgbClr val="CCFF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I3</a:t>
              </a:r>
            </a:p>
          </p:txBody>
        </p:sp>
        <p:sp>
          <p:nvSpPr>
            <p:cNvPr id="122" name="Text Box 90">
              <a:extLst>
                <a:ext uri="{FF2B5EF4-FFF2-40B4-BE49-F238E27FC236}">
                  <a16:creationId xmlns:a16="http://schemas.microsoft.com/office/drawing/2014/main" id="{3A34D244-5ED2-474A-B683-C0DBC8769627}"/>
                </a:ext>
              </a:extLst>
            </p:cNvPr>
            <p:cNvSpPr txBox="1">
              <a:spLocks noChangeArrowheads="1"/>
            </p:cNvSpPr>
            <p:nvPr/>
          </p:nvSpPr>
          <p:spPr bwMode="auto">
            <a:xfrm>
              <a:off x="4139952" y="4437112"/>
              <a:ext cx="360000" cy="216000"/>
            </a:xfrm>
            <a:prstGeom prst="rect">
              <a:avLst/>
            </a:prstGeom>
            <a:solidFill>
              <a:srgbClr val="99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I4</a:t>
              </a:r>
            </a:p>
          </p:txBody>
        </p:sp>
        <p:sp>
          <p:nvSpPr>
            <p:cNvPr id="123" name="Text Box 94">
              <a:extLst>
                <a:ext uri="{FF2B5EF4-FFF2-40B4-BE49-F238E27FC236}">
                  <a16:creationId xmlns:a16="http://schemas.microsoft.com/office/drawing/2014/main" id="{D6A83BBF-1183-834F-AA0A-E555F03413BB}"/>
                </a:ext>
              </a:extLst>
            </p:cNvPr>
            <p:cNvSpPr txBox="1">
              <a:spLocks noChangeArrowheads="1"/>
            </p:cNvSpPr>
            <p:nvPr/>
          </p:nvSpPr>
          <p:spPr bwMode="auto">
            <a:xfrm>
              <a:off x="4499992" y="4437112"/>
              <a:ext cx="360000" cy="216000"/>
            </a:xfrm>
            <a:prstGeom prst="rect">
              <a:avLst/>
            </a:prstGeom>
            <a:no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I5</a:t>
              </a:r>
            </a:p>
          </p:txBody>
        </p:sp>
        <p:sp>
          <p:nvSpPr>
            <p:cNvPr id="124" name="Text Box 111">
              <a:extLst>
                <a:ext uri="{FF2B5EF4-FFF2-40B4-BE49-F238E27FC236}">
                  <a16:creationId xmlns:a16="http://schemas.microsoft.com/office/drawing/2014/main" id="{29D3391E-6F74-4041-8B0B-B45BCBF153E3}"/>
                </a:ext>
              </a:extLst>
            </p:cNvPr>
            <p:cNvSpPr txBox="1">
              <a:spLocks noChangeArrowheads="1"/>
            </p:cNvSpPr>
            <p:nvPr/>
          </p:nvSpPr>
          <p:spPr bwMode="auto">
            <a:xfrm>
              <a:off x="4860032" y="4653160"/>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sp>
          <p:nvSpPr>
            <p:cNvPr id="125" name="Text Box 112">
              <a:extLst>
                <a:ext uri="{FF2B5EF4-FFF2-40B4-BE49-F238E27FC236}">
                  <a16:creationId xmlns:a16="http://schemas.microsoft.com/office/drawing/2014/main" id="{218137F6-4287-394A-A86D-A4903C917693}"/>
                </a:ext>
              </a:extLst>
            </p:cNvPr>
            <p:cNvSpPr txBox="1">
              <a:spLocks noChangeArrowheads="1"/>
            </p:cNvSpPr>
            <p:nvPr/>
          </p:nvSpPr>
          <p:spPr bwMode="auto">
            <a:xfrm>
              <a:off x="5220072" y="4455088"/>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sp>
          <p:nvSpPr>
            <p:cNvPr id="126" name="Text Box 78">
              <a:extLst>
                <a:ext uri="{FF2B5EF4-FFF2-40B4-BE49-F238E27FC236}">
                  <a16:creationId xmlns:a16="http://schemas.microsoft.com/office/drawing/2014/main" id="{851E8CFB-28FC-D343-B975-C331845E125E}"/>
                </a:ext>
              </a:extLst>
            </p:cNvPr>
            <p:cNvSpPr txBox="1">
              <a:spLocks noChangeArrowheads="1"/>
            </p:cNvSpPr>
            <p:nvPr/>
          </p:nvSpPr>
          <p:spPr bwMode="auto">
            <a:xfrm>
              <a:off x="3419872" y="4221088"/>
              <a:ext cx="360000" cy="216000"/>
            </a:xfrm>
            <a:prstGeom prst="rect">
              <a:avLst/>
            </a:prstGeom>
            <a:solidFill>
              <a:srgbClr val="CC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I1</a:t>
              </a:r>
            </a:p>
          </p:txBody>
        </p:sp>
        <p:sp>
          <p:nvSpPr>
            <p:cNvPr id="127" name="Text Box 82">
              <a:extLst>
                <a:ext uri="{FF2B5EF4-FFF2-40B4-BE49-F238E27FC236}">
                  <a16:creationId xmlns:a16="http://schemas.microsoft.com/office/drawing/2014/main" id="{3B6BB591-9AF0-974F-B987-ACC6568AABA8}"/>
                </a:ext>
              </a:extLst>
            </p:cNvPr>
            <p:cNvSpPr txBox="1">
              <a:spLocks noChangeArrowheads="1"/>
            </p:cNvSpPr>
            <p:nvPr/>
          </p:nvSpPr>
          <p:spPr bwMode="auto">
            <a:xfrm>
              <a:off x="3779912" y="4221088"/>
              <a:ext cx="360000" cy="216000"/>
            </a:xfrm>
            <a:prstGeom prst="rect">
              <a:avLst/>
            </a:prstGeom>
            <a:solidFill>
              <a:srgbClr val="FFCC99">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latin typeface="宋体" pitchFamily="2" charset="-122"/>
                </a:rPr>
                <a:t>I2</a:t>
              </a:r>
            </a:p>
          </p:txBody>
        </p:sp>
        <p:sp>
          <p:nvSpPr>
            <p:cNvPr id="128" name="Text Box 86">
              <a:extLst>
                <a:ext uri="{FF2B5EF4-FFF2-40B4-BE49-F238E27FC236}">
                  <a16:creationId xmlns:a16="http://schemas.microsoft.com/office/drawing/2014/main" id="{177DC83A-F19C-7344-9829-C329E7DC584B}"/>
                </a:ext>
              </a:extLst>
            </p:cNvPr>
            <p:cNvSpPr txBox="1">
              <a:spLocks noChangeArrowheads="1"/>
            </p:cNvSpPr>
            <p:nvPr/>
          </p:nvSpPr>
          <p:spPr bwMode="auto">
            <a:xfrm>
              <a:off x="4139952" y="4221088"/>
              <a:ext cx="360000" cy="216000"/>
            </a:xfrm>
            <a:prstGeom prst="rect">
              <a:avLst/>
            </a:prstGeom>
            <a:solidFill>
              <a:srgbClr val="CCFF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I3</a:t>
              </a:r>
            </a:p>
          </p:txBody>
        </p:sp>
        <p:sp>
          <p:nvSpPr>
            <p:cNvPr id="129" name="Text Box 90">
              <a:extLst>
                <a:ext uri="{FF2B5EF4-FFF2-40B4-BE49-F238E27FC236}">
                  <a16:creationId xmlns:a16="http://schemas.microsoft.com/office/drawing/2014/main" id="{22D2FC10-9C9D-3C40-919A-139CAE00FBEA}"/>
                </a:ext>
              </a:extLst>
            </p:cNvPr>
            <p:cNvSpPr txBox="1">
              <a:spLocks noChangeArrowheads="1"/>
            </p:cNvSpPr>
            <p:nvPr/>
          </p:nvSpPr>
          <p:spPr bwMode="auto">
            <a:xfrm>
              <a:off x="4499992" y="4221088"/>
              <a:ext cx="360000" cy="216000"/>
            </a:xfrm>
            <a:prstGeom prst="rect">
              <a:avLst/>
            </a:prstGeom>
            <a:solidFill>
              <a:srgbClr val="99CCFF">
                <a:alpha val="80000"/>
              </a:srgbClr>
            </a:solid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I4</a:t>
              </a:r>
            </a:p>
          </p:txBody>
        </p:sp>
        <p:sp>
          <p:nvSpPr>
            <p:cNvPr id="130" name="Text Box 94">
              <a:extLst>
                <a:ext uri="{FF2B5EF4-FFF2-40B4-BE49-F238E27FC236}">
                  <a16:creationId xmlns:a16="http://schemas.microsoft.com/office/drawing/2014/main" id="{808D9104-26A2-AD4B-8CF8-DBB403B85A6A}"/>
                </a:ext>
              </a:extLst>
            </p:cNvPr>
            <p:cNvSpPr txBox="1">
              <a:spLocks noChangeArrowheads="1"/>
            </p:cNvSpPr>
            <p:nvPr/>
          </p:nvSpPr>
          <p:spPr bwMode="auto">
            <a:xfrm>
              <a:off x="4860032" y="4221088"/>
              <a:ext cx="360000" cy="216000"/>
            </a:xfrm>
            <a:prstGeom prst="rect">
              <a:avLst/>
            </a:prstGeom>
            <a:noFill/>
            <a:ln w="19050">
              <a:solidFill>
                <a:schemeClr val="tx1"/>
              </a:solidFill>
              <a:miter lim="800000"/>
              <a:headEnd/>
              <a:tailEnd/>
            </a:ln>
            <a:effectLst/>
          </p:spPr>
          <p:txBody>
            <a:bodyPr lIns="18000" tIns="10800" rIns="18000" bIns="10800" anchor="ctr" anchorCtr="0"/>
            <a:lstStyle/>
            <a:p>
              <a:pPr algn="ctr">
                <a:lnSpc>
                  <a:spcPct val="90000"/>
                </a:lnSpc>
              </a:pPr>
              <a:r>
                <a:rPr lang="en-US" altLang="zh-CN" sz="1600" b="1">
                  <a:solidFill>
                    <a:schemeClr val="tx1"/>
                  </a:solidFill>
                  <a:latin typeface="宋体" pitchFamily="2" charset="-122"/>
                </a:rPr>
                <a:t>I5</a:t>
              </a:r>
            </a:p>
          </p:txBody>
        </p:sp>
        <p:sp>
          <p:nvSpPr>
            <p:cNvPr id="131" name="Text Box 112">
              <a:extLst>
                <a:ext uri="{FF2B5EF4-FFF2-40B4-BE49-F238E27FC236}">
                  <a16:creationId xmlns:a16="http://schemas.microsoft.com/office/drawing/2014/main" id="{AEDBB6CC-04E9-5B44-BDA6-F5BAD14ADD95}"/>
                </a:ext>
              </a:extLst>
            </p:cNvPr>
            <p:cNvSpPr txBox="1">
              <a:spLocks noChangeArrowheads="1"/>
            </p:cNvSpPr>
            <p:nvPr/>
          </p:nvSpPr>
          <p:spPr bwMode="auto">
            <a:xfrm>
              <a:off x="5580112" y="4239064"/>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sp>
          <p:nvSpPr>
            <p:cNvPr id="132" name="Line 119">
              <a:extLst>
                <a:ext uri="{FF2B5EF4-FFF2-40B4-BE49-F238E27FC236}">
                  <a16:creationId xmlns:a16="http://schemas.microsoft.com/office/drawing/2014/main" id="{42CD9B36-C7F7-3543-B324-21A966DEE53B}"/>
                </a:ext>
              </a:extLst>
            </p:cNvPr>
            <p:cNvSpPr>
              <a:spLocks noChangeShapeType="1"/>
            </p:cNvSpPr>
            <p:nvPr/>
          </p:nvSpPr>
          <p:spPr bwMode="auto">
            <a:xfrm>
              <a:off x="4139952" y="5301208"/>
              <a:ext cx="0" cy="36000"/>
            </a:xfrm>
            <a:prstGeom prst="line">
              <a:avLst/>
            </a:prstGeom>
            <a:noFill/>
            <a:ln w="9525">
              <a:solidFill>
                <a:schemeClr val="tx1"/>
              </a:solidFill>
              <a:round/>
              <a:headEnd/>
              <a:tailEnd/>
            </a:ln>
            <a:effectLst/>
          </p:spPr>
          <p:txBody>
            <a:bodyPr/>
            <a:lstStyle/>
            <a:p>
              <a:pPr algn="ctr"/>
              <a:endParaRPr lang="zh-CN" altLang="en-US">
                <a:solidFill>
                  <a:schemeClr val="tx1"/>
                </a:solidFill>
              </a:endParaRPr>
            </a:p>
          </p:txBody>
        </p:sp>
        <p:sp>
          <p:nvSpPr>
            <p:cNvPr id="133" name="Text Box 111">
              <a:extLst>
                <a:ext uri="{FF2B5EF4-FFF2-40B4-BE49-F238E27FC236}">
                  <a16:creationId xmlns:a16="http://schemas.microsoft.com/office/drawing/2014/main" id="{DDC3EBF8-FD7C-6942-A7E4-AE327E2079EC}"/>
                </a:ext>
              </a:extLst>
            </p:cNvPr>
            <p:cNvSpPr txBox="1">
              <a:spLocks noChangeArrowheads="1"/>
            </p:cNvSpPr>
            <p:nvPr/>
          </p:nvSpPr>
          <p:spPr bwMode="auto">
            <a:xfrm>
              <a:off x="4860032" y="5085208"/>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sp>
          <p:nvSpPr>
            <p:cNvPr id="134" name="Text Box 112">
              <a:extLst>
                <a:ext uri="{FF2B5EF4-FFF2-40B4-BE49-F238E27FC236}">
                  <a16:creationId xmlns:a16="http://schemas.microsoft.com/office/drawing/2014/main" id="{09BE955B-8966-CB49-8240-2D6096C0658A}"/>
                </a:ext>
              </a:extLst>
            </p:cNvPr>
            <p:cNvSpPr txBox="1">
              <a:spLocks noChangeArrowheads="1"/>
            </p:cNvSpPr>
            <p:nvPr/>
          </p:nvSpPr>
          <p:spPr bwMode="auto">
            <a:xfrm>
              <a:off x="5220112" y="4869184"/>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sp>
          <p:nvSpPr>
            <p:cNvPr id="135" name="Text Box 111">
              <a:extLst>
                <a:ext uri="{FF2B5EF4-FFF2-40B4-BE49-F238E27FC236}">
                  <a16:creationId xmlns:a16="http://schemas.microsoft.com/office/drawing/2014/main" id="{47FBAE3A-79FD-BF44-93CA-EBC43D9CB0F6}"/>
                </a:ext>
              </a:extLst>
            </p:cNvPr>
            <p:cNvSpPr txBox="1">
              <a:spLocks noChangeArrowheads="1"/>
            </p:cNvSpPr>
            <p:nvPr/>
          </p:nvSpPr>
          <p:spPr bwMode="auto">
            <a:xfrm>
              <a:off x="5580112" y="4653160"/>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sp>
          <p:nvSpPr>
            <p:cNvPr id="136" name="Text Box 112">
              <a:extLst>
                <a:ext uri="{FF2B5EF4-FFF2-40B4-BE49-F238E27FC236}">
                  <a16:creationId xmlns:a16="http://schemas.microsoft.com/office/drawing/2014/main" id="{7D213F78-542F-EE4F-9AE1-8E5BE22371F5}"/>
                </a:ext>
              </a:extLst>
            </p:cNvPr>
            <p:cNvSpPr txBox="1">
              <a:spLocks noChangeArrowheads="1"/>
            </p:cNvSpPr>
            <p:nvPr/>
          </p:nvSpPr>
          <p:spPr bwMode="auto">
            <a:xfrm>
              <a:off x="5940152" y="4455088"/>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sp>
          <p:nvSpPr>
            <p:cNvPr id="137" name="Text Box 112">
              <a:extLst>
                <a:ext uri="{FF2B5EF4-FFF2-40B4-BE49-F238E27FC236}">
                  <a16:creationId xmlns:a16="http://schemas.microsoft.com/office/drawing/2014/main" id="{3995F27F-BE8F-3342-9044-35E077DC80CB}"/>
                </a:ext>
              </a:extLst>
            </p:cNvPr>
            <p:cNvSpPr txBox="1">
              <a:spLocks noChangeArrowheads="1"/>
            </p:cNvSpPr>
            <p:nvPr/>
          </p:nvSpPr>
          <p:spPr bwMode="auto">
            <a:xfrm>
              <a:off x="6300192" y="4239064"/>
              <a:ext cx="360000" cy="216000"/>
            </a:xfrm>
            <a:prstGeom prst="rect">
              <a:avLst/>
            </a:prstGeom>
            <a:noFill/>
            <a:ln w="9525">
              <a:noFill/>
              <a:miter lim="800000"/>
              <a:headEnd/>
              <a:tailEnd/>
            </a:ln>
            <a:effectLst/>
          </p:spPr>
          <p:txBody>
            <a:bodyPr lIns="18000" tIns="10800" rIns="18000" bIns="10800" anchor="ctr" anchorCtr="0"/>
            <a:lstStyle/>
            <a:p>
              <a:pPr algn="ctr">
                <a:lnSpc>
                  <a:spcPct val="90000"/>
                </a:lnSpc>
              </a:pPr>
              <a:r>
                <a:rPr lang="en-US" altLang="zh-CN" sz="1600" b="1" dirty="0">
                  <a:solidFill>
                    <a:schemeClr val="tx1"/>
                  </a:solidFill>
                </a:rPr>
                <a:t>…</a:t>
              </a:r>
            </a:p>
          </p:txBody>
        </p:sp>
      </p:grpSp>
    </p:spTree>
    <p:extLst>
      <p:ext uri="{BB962C8B-B14F-4D97-AF65-F5344CB8AC3E}">
        <p14:creationId xmlns:p14="http://schemas.microsoft.com/office/powerpoint/2010/main" val="204870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checkerboard(across)">
                                      <p:cBhvr>
                                        <p:cTn id="7" dur="500"/>
                                        <p:tgtEl>
                                          <p:spTgt spid="121"/>
                                        </p:tgtEl>
                                      </p:cBhvr>
                                    </p:animEffect>
                                  </p:childTnLst>
                                </p:cTn>
                              </p:par>
                              <p:par>
                                <p:cTn id="8" presetID="5" presetClass="entr" presetSubtype="10" fill="hold"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checkerboard(across)">
                                      <p:cBhvr>
                                        <p:cTn id="1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449577"/>
            <a:ext cx="10515600" cy="1325563"/>
          </a:xfrm>
        </p:spPr>
        <p:txBody>
          <a:bodyPr>
            <a:normAutofit/>
          </a:bodyPr>
          <a:lstStyle/>
          <a:p>
            <a:r>
              <a:rPr lang="zh-CN" altLang="en-US" sz="3600" dirty="0">
                <a:solidFill>
                  <a:schemeClr val="tx1"/>
                </a:solidFill>
                <a:latin typeface="Microsoft YaHei" panose="020B0503020204020204" pitchFamily="34" charset="-122"/>
                <a:ea typeface="Microsoft YaHei" panose="020B0503020204020204" pitchFamily="34" charset="-122"/>
                <a:sym typeface="+mn-ea"/>
              </a:rPr>
              <a:t>阻塞法：冲突指令及后续指令</a:t>
            </a:r>
            <a:r>
              <a:rPr lang="zh-CN" altLang="en-US" sz="3600" u="sng" dirty="0">
                <a:solidFill>
                  <a:schemeClr val="tx1"/>
                </a:solidFill>
                <a:latin typeface="Microsoft YaHei" panose="020B0503020204020204" pitchFamily="34" charset="-122"/>
                <a:ea typeface="Microsoft YaHei" panose="020B0503020204020204" pitchFamily="34" charset="-122"/>
                <a:sym typeface="+mn-ea"/>
              </a:rPr>
              <a:t>停顿</a:t>
            </a:r>
            <a:r>
              <a:rPr lang="zh-CN" altLang="en-US" sz="3600" dirty="0">
                <a:solidFill>
                  <a:schemeClr val="tx1"/>
                </a:solidFill>
                <a:latin typeface="Microsoft YaHei" panose="020B0503020204020204" pitchFamily="34" charset="-122"/>
                <a:ea typeface="Microsoft YaHei" panose="020B0503020204020204" pitchFamily="34" charset="-122"/>
                <a:sym typeface="+mn-ea"/>
              </a:rPr>
              <a:t>，</a:t>
            </a:r>
            <a:br>
              <a:rPr lang="zh-CN" altLang="en-US" sz="3600" dirty="0">
                <a:solidFill>
                  <a:schemeClr val="tx1"/>
                </a:solidFill>
                <a:latin typeface="Microsoft YaHei" panose="020B0503020204020204" pitchFamily="34" charset="-122"/>
                <a:ea typeface="Microsoft YaHei" panose="020B0503020204020204" pitchFamily="34" charset="-122"/>
                <a:sym typeface="+mn-ea"/>
              </a:rPr>
            </a:br>
            <a:r>
              <a:rPr lang="zh-CN" altLang="en-US" sz="3600" u="sng" dirty="0">
                <a:solidFill>
                  <a:schemeClr val="tx1"/>
                </a:solidFill>
                <a:latin typeface="Microsoft YaHei" panose="020B0503020204020204" pitchFamily="34" charset="-122"/>
                <a:ea typeface="Microsoft YaHei" panose="020B0503020204020204" pitchFamily="34" charset="-122"/>
                <a:sym typeface="+mn-ea"/>
              </a:rPr>
              <a:t>直到</a:t>
            </a:r>
            <a:r>
              <a:rPr lang="en-US" altLang="zh-CN" sz="3600" dirty="0">
                <a:solidFill>
                  <a:schemeClr val="tx1"/>
                </a:solidFill>
                <a:latin typeface="Microsoft YaHei" panose="020B0503020204020204" pitchFamily="34" charset="-122"/>
                <a:ea typeface="Microsoft YaHei" panose="020B0503020204020204" pitchFamily="34" charset="-122"/>
                <a:sym typeface="+mn-ea"/>
              </a:rPr>
              <a:t>RAW</a:t>
            </a:r>
            <a:r>
              <a:rPr lang="zh-CN" altLang="en-US" sz="3600" dirty="0">
                <a:solidFill>
                  <a:schemeClr val="tx1"/>
                </a:solidFill>
                <a:latin typeface="Microsoft YaHei" panose="020B0503020204020204" pitchFamily="34" charset="-122"/>
                <a:ea typeface="Microsoft YaHei" panose="020B0503020204020204" pitchFamily="34" charset="-122"/>
                <a:sym typeface="+mn-ea"/>
              </a:rPr>
              <a:t>冒险</a:t>
            </a:r>
            <a:r>
              <a:rPr lang="zh-CN" altLang="en-US" sz="3600" u="sng" dirty="0">
                <a:solidFill>
                  <a:schemeClr val="tx1"/>
                </a:solidFill>
                <a:latin typeface="Microsoft YaHei" panose="020B0503020204020204" pitchFamily="34" charset="-122"/>
                <a:ea typeface="Microsoft YaHei" panose="020B0503020204020204" pitchFamily="34" charset="-122"/>
                <a:sym typeface="+mn-ea"/>
              </a:rPr>
              <a:t>消除</a:t>
            </a:r>
          </a:p>
        </p:txBody>
      </p:sp>
      <p:grpSp>
        <p:nvGrpSpPr>
          <p:cNvPr id="101" name="组合 100"/>
          <p:cNvGrpSpPr/>
          <p:nvPr/>
        </p:nvGrpSpPr>
        <p:grpSpPr>
          <a:xfrm>
            <a:off x="1033800" y="3123565"/>
            <a:ext cx="4489670" cy="2124937"/>
            <a:chOff x="5291733" y="1618941"/>
            <a:chExt cx="3744763" cy="1583878"/>
          </a:xfrm>
        </p:grpSpPr>
        <p:cxnSp>
          <p:nvCxnSpPr>
            <p:cNvPr id="102" name="直接箭头连接符 101"/>
            <p:cNvCxnSpPr/>
            <p:nvPr/>
          </p:nvCxnSpPr>
          <p:spPr bwMode="auto">
            <a:xfrm>
              <a:off x="5724128" y="3199967"/>
              <a:ext cx="3312368" cy="0"/>
            </a:xfrm>
            <a:prstGeom prst="straightConnector1">
              <a:avLst/>
            </a:prstGeom>
            <a:solidFill>
              <a:schemeClr val="accent1"/>
            </a:solidFill>
            <a:ln w="19050" cap="flat" cmpd="sng" algn="ctr">
              <a:solidFill>
                <a:schemeClr val="tx1"/>
              </a:solidFill>
              <a:prstDash val="solid"/>
              <a:round/>
              <a:headEnd type="none" w="med" len="med"/>
              <a:tailEnd type="triangle"/>
            </a:ln>
            <a:effectLst/>
          </p:spPr>
        </p:cxnSp>
        <p:cxnSp>
          <p:nvCxnSpPr>
            <p:cNvPr id="103" name="直接箭头连接符 102"/>
            <p:cNvCxnSpPr/>
            <p:nvPr/>
          </p:nvCxnSpPr>
          <p:spPr bwMode="auto">
            <a:xfrm flipV="1">
              <a:off x="5724128" y="1618941"/>
              <a:ext cx="0" cy="1581026"/>
            </a:xfrm>
            <a:prstGeom prst="straightConnector1">
              <a:avLst/>
            </a:prstGeom>
            <a:solidFill>
              <a:schemeClr val="accent1"/>
            </a:solidFill>
            <a:ln w="19050" cap="flat" cmpd="sng" algn="ctr">
              <a:solidFill>
                <a:schemeClr val="tx1"/>
              </a:solidFill>
              <a:prstDash val="solid"/>
              <a:round/>
              <a:headEnd type="none" w="med" len="med"/>
              <a:tailEnd type="triangle"/>
            </a:ln>
            <a:effectLst/>
          </p:spPr>
        </p:cxnSp>
        <p:sp>
          <p:nvSpPr>
            <p:cNvPr id="104" name="Text Box 61"/>
            <p:cNvSpPr txBox="1">
              <a:spLocks noChangeArrowheads="1"/>
            </p:cNvSpPr>
            <p:nvPr/>
          </p:nvSpPr>
          <p:spPr bwMode="auto">
            <a:xfrm>
              <a:off x="5724128" y="2911935"/>
              <a:ext cx="360040" cy="284884"/>
            </a:xfrm>
            <a:prstGeom prst="rect">
              <a:avLst/>
            </a:prstGeom>
            <a:solidFill>
              <a:srgbClr val="CCCCFF"/>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I1</a:t>
              </a:r>
            </a:p>
          </p:txBody>
        </p:sp>
        <p:sp>
          <p:nvSpPr>
            <p:cNvPr id="105" name="Text Box 61"/>
            <p:cNvSpPr txBox="1">
              <a:spLocks noChangeArrowheads="1"/>
            </p:cNvSpPr>
            <p:nvPr/>
          </p:nvSpPr>
          <p:spPr bwMode="auto">
            <a:xfrm>
              <a:off x="6084168" y="2911935"/>
              <a:ext cx="360040" cy="284884"/>
            </a:xfrm>
            <a:prstGeom prst="rect">
              <a:avLst/>
            </a:prstGeom>
            <a:solidFill>
              <a:srgbClr val="FFCC99"/>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06" name="Text Box 61"/>
            <p:cNvSpPr txBox="1">
              <a:spLocks noChangeArrowheads="1"/>
            </p:cNvSpPr>
            <p:nvPr/>
          </p:nvSpPr>
          <p:spPr bwMode="auto">
            <a:xfrm>
              <a:off x="6444208" y="2911935"/>
              <a:ext cx="360040" cy="284884"/>
            </a:xfrm>
            <a:prstGeom prst="rect">
              <a:avLst/>
            </a:prstGeom>
            <a:solidFill>
              <a:schemeClr val="bg1">
                <a:lumMod val="75000"/>
              </a:schemeClr>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07" name="Text Box 61"/>
            <p:cNvSpPr txBox="1">
              <a:spLocks noChangeArrowheads="1"/>
            </p:cNvSpPr>
            <p:nvPr/>
          </p:nvSpPr>
          <p:spPr bwMode="auto">
            <a:xfrm>
              <a:off x="6804248" y="2911935"/>
              <a:ext cx="360040" cy="284884"/>
            </a:xfrm>
            <a:prstGeom prst="rect">
              <a:avLst/>
            </a:prstGeom>
            <a:solidFill>
              <a:schemeClr val="bg1">
                <a:lumMod val="75000"/>
              </a:schemeClr>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08" name="Text Box 61"/>
            <p:cNvSpPr txBox="1">
              <a:spLocks noChangeArrowheads="1"/>
            </p:cNvSpPr>
            <p:nvPr/>
          </p:nvSpPr>
          <p:spPr bwMode="auto">
            <a:xfrm>
              <a:off x="6084168" y="2627051"/>
              <a:ext cx="360040" cy="284884"/>
            </a:xfrm>
            <a:prstGeom prst="rect">
              <a:avLst/>
            </a:prstGeom>
            <a:solidFill>
              <a:srgbClr val="CCCCFF"/>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I1</a:t>
              </a:r>
            </a:p>
          </p:txBody>
        </p:sp>
        <p:sp>
          <p:nvSpPr>
            <p:cNvPr id="109" name="Text Box 61"/>
            <p:cNvSpPr txBox="1">
              <a:spLocks noChangeArrowheads="1"/>
            </p:cNvSpPr>
            <p:nvPr/>
          </p:nvSpPr>
          <p:spPr bwMode="auto">
            <a:xfrm>
              <a:off x="6444208" y="2627051"/>
              <a:ext cx="360040" cy="284884"/>
            </a:xfrm>
            <a:prstGeom prst="rect">
              <a:avLst/>
            </a:prstGeom>
            <a:solidFill>
              <a:srgbClr val="FFCC99"/>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10" name="Text Box 61"/>
            <p:cNvSpPr txBox="1">
              <a:spLocks noChangeArrowheads="1"/>
            </p:cNvSpPr>
            <p:nvPr/>
          </p:nvSpPr>
          <p:spPr bwMode="auto">
            <a:xfrm>
              <a:off x="6804248" y="2627051"/>
              <a:ext cx="360040" cy="284884"/>
            </a:xfrm>
            <a:prstGeom prst="rect">
              <a:avLst/>
            </a:prstGeom>
            <a:solidFill>
              <a:srgbClr val="FFCC99"/>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11" name="Text Box 61"/>
            <p:cNvSpPr txBox="1">
              <a:spLocks noChangeArrowheads="1"/>
            </p:cNvSpPr>
            <p:nvPr/>
          </p:nvSpPr>
          <p:spPr bwMode="auto">
            <a:xfrm>
              <a:off x="7164288" y="2627051"/>
              <a:ext cx="360040" cy="284884"/>
            </a:xfrm>
            <a:prstGeom prst="rect">
              <a:avLst/>
            </a:prstGeom>
            <a:solidFill>
              <a:srgbClr val="FFCC99"/>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12" name="Text Box 61"/>
            <p:cNvSpPr txBox="1">
              <a:spLocks noChangeArrowheads="1"/>
            </p:cNvSpPr>
            <p:nvPr/>
          </p:nvSpPr>
          <p:spPr bwMode="auto">
            <a:xfrm>
              <a:off x="6444208" y="2342167"/>
              <a:ext cx="360040" cy="284884"/>
            </a:xfrm>
            <a:prstGeom prst="rect">
              <a:avLst/>
            </a:prstGeom>
            <a:solidFill>
              <a:srgbClr val="CCCCFF"/>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I1</a:t>
              </a:r>
            </a:p>
          </p:txBody>
        </p:sp>
        <p:sp>
          <p:nvSpPr>
            <p:cNvPr id="113" name="Text Box 61"/>
            <p:cNvSpPr txBox="1">
              <a:spLocks noChangeArrowheads="1"/>
            </p:cNvSpPr>
            <p:nvPr/>
          </p:nvSpPr>
          <p:spPr bwMode="auto">
            <a:xfrm>
              <a:off x="6804248" y="2342167"/>
              <a:ext cx="360040" cy="284884"/>
            </a:xfrm>
            <a:prstGeom prst="rect">
              <a:avLst/>
            </a:prstGeom>
            <a:solidFill>
              <a:srgbClr val="CCFFFF"/>
            </a:solidFill>
            <a:ln w="19050">
              <a:solidFill>
                <a:schemeClr val="tx1"/>
              </a:solidFill>
              <a:miter lim="800000"/>
            </a:ln>
            <a:effectLst/>
          </p:spPr>
          <p:txBody>
            <a:bodyPr lIns="18000" tIns="10800" rIns="18000" bIns="10800" anchor="ctr" anchorCtr="0"/>
            <a:lstStyle/>
            <a:p>
              <a:pPr algn="ctr">
                <a:lnSpc>
                  <a:spcPct val="90000"/>
                </a:lnSpc>
              </a:pPr>
              <a:r>
                <a:rPr lang="en-US" altLang="zh-CN" sz="1600" b="1" dirty="0">
                  <a:solidFill>
                    <a:schemeClr val="tx1"/>
                  </a:solidFill>
                  <a:latin typeface="宋体" panose="02010600030101010101" pitchFamily="2" charset="-122"/>
                </a:rPr>
                <a:t>bub</a:t>
              </a:r>
            </a:p>
          </p:txBody>
        </p:sp>
        <p:sp>
          <p:nvSpPr>
            <p:cNvPr id="114" name="Text Box 61"/>
            <p:cNvSpPr txBox="1">
              <a:spLocks noChangeArrowheads="1"/>
            </p:cNvSpPr>
            <p:nvPr/>
          </p:nvSpPr>
          <p:spPr bwMode="auto">
            <a:xfrm>
              <a:off x="7884368" y="2335871"/>
              <a:ext cx="360040" cy="291180"/>
            </a:xfrm>
            <a:prstGeom prst="rect">
              <a:avLst/>
            </a:prstGeom>
            <a:solidFill>
              <a:srgbClr val="FFCC99"/>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15" name="Text Box 61"/>
            <p:cNvSpPr txBox="1">
              <a:spLocks noChangeArrowheads="1"/>
            </p:cNvSpPr>
            <p:nvPr/>
          </p:nvSpPr>
          <p:spPr bwMode="auto">
            <a:xfrm>
              <a:off x="7524328" y="2627051"/>
              <a:ext cx="360040" cy="284884"/>
            </a:xfrm>
            <a:prstGeom prst="rect">
              <a:avLst/>
            </a:prstGeom>
            <a:solidFill>
              <a:srgbClr val="FFCC99"/>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16" name="Text Box 61"/>
            <p:cNvSpPr txBox="1">
              <a:spLocks noChangeArrowheads="1"/>
            </p:cNvSpPr>
            <p:nvPr/>
          </p:nvSpPr>
          <p:spPr bwMode="auto">
            <a:xfrm>
              <a:off x="6804248" y="2050987"/>
              <a:ext cx="360040" cy="291180"/>
            </a:xfrm>
            <a:prstGeom prst="rect">
              <a:avLst/>
            </a:prstGeom>
            <a:solidFill>
              <a:srgbClr val="CCCCFF"/>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I1</a:t>
              </a:r>
            </a:p>
          </p:txBody>
        </p:sp>
        <p:sp>
          <p:nvSpPr>
            <p:cNvPr id="132" name="Text Box 61"/>
            <p:cNvSpPr txBox="1">
              <a:spLocks noChangeArrowheads="1"/>
            </p:cNvSpPr>
            <p:nvPr/>
          </p:nvSpPr>
          <p:spPr bwMode="auto">
            <a:xfrm>
              <a:off x="7164288" y="2050987"/>
              <a:ext cx="360040" cy="284884"/>
            </a:xfrm>
            <a:prstGeom prst="rect">
              <a:avLst/>
            </a:prstGeom>
            <a:solidFill>
              <a:srgbClr val="CCFFFF"/>
            </a:solidFill>
            <a:ln w="19050">
              <a:solidFill>
                <a:schemeClr val="tx1"/>
              </a:solidFill>
              <a:miter lim="800000"/>
            </a:ln>
            <a:effectLst/>
          </p:spPr>
          <p:txBody>
            <a:bodyPr lIns="18000" tIns="10800" rIns="18000" bIns="10800" anchor="ctr" anchorCtr="0"/>
            <a:lstStyle/>
            <a:p>
              <a:pPr algn="ctr">
                <a:lnSpc>
                  <a:spcPct val="90000"/>
                </a:lnSpc>
              </a:pPr>
              <a:r>
                <a:rPr lang="en-US" altLang="zh-CN" sz="1600" b="1" dirty="0">
                  <a:solidFill>
                    <a:schemeClr val="tx1"/>
                  </a:solidFill>
                  <a:latin typeface="宋体" panose="02010600030101010101" pitchFamily="2" charset="-122"/>
                </a:rPr>
                <a:t>bub</a:t>
              </a:r>
            </a:p>
          </p:txBody>
        </p:sp>
        <p:sp>
          <p:nvSpPr>
            <p:cNvPr id="133" name="Text Box 61"/>
            <p:cNvSpPr txBox="1">
              <a:spLocks noChangeArrowheads="1"/>
            </p:cNvSpPr>
            <p:nvPr/>
          </p:nvSpPr>
          <p:spPr bwMode="auto">
            <a:xfrm>
              <a:off x="8244408" y="2050987"/>
              <a:ext cx="360040" cy="284884"/>
            </a:xfrm>
            <a:prstGeom prst="rect">
              <a:avLst/>
            </a:prstGeom>
            <a:solidFill>
              <a:srgbClr val="FFCC99"/>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34" name="Text Box 61"/>
            <p:cNvSpPr txBox="1">
              <a:spLocks noChangeArrowheads="1"/>
            </p:cNvSpPr>
            <p:nvPr/>
          </p:nvSpPr>
          <p:spPr bwMode="auto">
            <a:xfrm>
              <a:off x="7164288" y="1766103"/>
              <a:ext cx="360040" cy="284884"/>
            </a:xfrm>
            <a:prstGeom prst="rect">
              <a:avLst/>
            </a:prstGeom>
            <a:solidFill>
              <a:srgbClr val="CCCCFF"/>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I1</a:t>
              </a:r>
            </a:p>
          </p:txBody>
        </p:sp>
        <p:sp>
          <p:nvSpPr>
            <p:cNvPr id="140" name="Text Box 61"/>
            <p:cNvSpPr txBox="1">
              <a:spLocks noChangeArrowheads="1"/>
            </p:cNvSpPr>
            <p:nvPr/>
          </p:nvSpPr>
          <p:spPr bwMode="auto">
            <a:xfrm>
              <a:off x="7524328" y="1766103"/>
              <a:ext cx="360040" cy="284884"/>
            </a:xfrm>
            <a:prstGeom prst="rect">
              <a:avLst/>
            </a:prstGeom>
            <a:solidFill>
              <a:srgbClr val="CCFFFF"/>
            </a:solidFill>
            <a:ln w="19050">
              <a:solidFill>
                <a:schemeClr val="tx1"/>
              </a:solidFill>
              <a:miter lim="800000"/>
            </a:ln>
            <a:effectLst/>
          </p:spPr>
          <p:txBody>
            <a:bodyPr lIns="18000" tIns="10800" rIns="18000" bIns="10800" anchor="ctr" anchorCtr="0"/>
            <a:lstStyle/>
            <a:p>
              <a:pPr algn="ctr">
                <a:lnSpc>
                  <a:spcPct val="90000"/>
                </a:lnSpc>
              </a:pPr>
              <a:r>
                <a:rPr lang="en-US" altLang="zh-CN" sz="1600" b="1" dirty="0">
                  <a:solidFill>
                    <a:schemeClr val="tx1"/>
                  </a:solidFill>
                  <a:latin typeface="宋体" panose="02010600030101010101" pitchFamily="2" charset="-122"/>
                </a:rPr>
                <a:t>bub</a:t>
              </a:r>
            </a:p>
          </p:txBody>
        </p:sp>
        <p:sp>
          <p:nvSpPr>
            <p:cNvPr id="141" name="Text Box 61"/>
            <p:cNvSpPr txBox="1">
              <a:spLocks noChangeArrowheads="1"/>
            </p:cNvSpPr>
            <p:nvPr/>
          </p:nvSpPr>
          <p:spPr bwMode="auto">
            <a:xfrm>
              <a:off x="8604448" y="1762955"/>
              <a:ext cx="360040" cy="284884"/>
            </a:xfrm>
            <a:prstGeom prst="rect">
              <a:avLst/>
            </a:prstGeom>
            <a:solidFill>
              <a:srgbClr val="FFCC99"/>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42" name="Text Box 61"/>
            <p:cNvSpPr txBox="1">
              <a:spLocks noChangeArrowheads="1"/>
            </p:cNvSpPr>
            <p:nvPr/>
          </p:nvSpPr>
          <p:spPr bwMode="auto">
            <a:xfrm>
              <a:off x="7164288" y="2911935"/>
              <a:ext cx="360040" cy="284884"/>
            </a:xfrm>
            <a:prstGeom prst="rect">
              <a:avLst/>
            </a:prstGeom>
            <a:solidFill>
              <a:schemeClr val="bg1">
                <a:lumMod val="75000"/>
              </a:schemeClr>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I2</a:t>
              </a:r>
            </a:p>
          </p:txBody>
        </p:sp>
        <p:sp>
          <p:nvSpPr>
            <p:cNvPr id="143" name="Text Box 61"/>
            <p:cNvSpPr txBox="1">
              <a:spLocks noChangeArrowheads="1"/>
            </p:cNvSpPr>
            <p:nvPr/>
          </p:nvSpPr>
          <p:spPr bwMode="auto">
            <a:xfrm>
              <a:off x="7164288" y="2335871"/>
              <a:ext cx="360040" cy="291180"/>
            </a:xfrm>
            <a:prstGeom prst="rect">
              <a:avLst/>
            </a:prstGeom>
            <a:solidFill>
              <a:srgbClr val="CCFFFF"/>
            </a:solidFill>
            <a:ln w="19050">
              <a:solidFill>
                <a:schemeClr val="tx1"/>
              </a:solidFill>
              <a:miter lim="800000"/>
            </a:ln>
            <a:effectLst/>
          </p:spPr>
          <p:txBody>
            <a:bodyPr lIns="18000" tIns="10800" rIns="18000" bIns="10800" anchor="ctr" anchorCtr="0"/>
            <a:lstStyle/>
            <a:p>
              <a:pPr algn="ctr">
                <a:lnSpc>
                  <a:spcPct val="90000"/>
                </a:lnSpc>
              </a:pPr>
              <a:r>
                <a:rPr lang="en-US" altLang="zh-CN" sz="1600" b="1" dirty="0">
                  <a:solidFill>
                    <a:schemeClr val="tx1"/>
                  </a:solidFill>
                  <a:latin typeface="宋体" panose="02010600030101010101" pitchFamily="2" charset="-122"/>
                </a:rPr>
                <a:t>bub</a:t>
              </a:r>
            </a:p>
          </p:txBody>
        </p:sp>
        <p:sp>
          <p:nvSpPr>
            <p:cNvPr id="144" name="Text Box 61"/>
            <p:cNvSpPr txBox="1">
              <a:spLocks noChangeArrowheads="1"/>
            </p:cNvSpPr>
            <p:nvPr/>
          </p:nvSpPr>
          <p:spPr bwMode="auto">
            <a:xfrm>
              <a:off x="7524328" y="2335871"/>
              <a:ext cx="360040" cy="291180"/>
            </a:xfrm>
            <a:prstGeom prst="rect">
              <a:avLst/>
            </a:prstGeom>
            <a:solidFill>
              <a:srgbClr val="CCFFFF"/>
            </a:solidFill>
            <a:ln w="19050">
              <a:solidFill>
                <a:schemeClr val="tx1"/>
              </a:solidFill>
              <a:miter lim="800000"/>
            </a:ln>
            <a:effectLst/>
          </p:spPr>
          <p:txBody>
            <a:bodyPr lIns="18000" tIns="10800" rIns="18000" bIns="10800" anchor="ctr" anchorCtr="0"/>
            <a:lstStyle/>
            <a:p>
              <a:pPr algn="ctr">
                <a:lnSpc>
                  <a:spcPct val="90000"/>
                </a:lnSpc>
              </a:pPr>
              <a:r>
                <a:rPr lang="en-US" altLang="zh-CN" sz="1600" b="1" dirty="0">
                  <a:solidFill>
                    <a:schemeClr val="tx1"/>
                  </a:solidFill>
                  <a:latin typeface="宋体" panose="02010600030101010101" pitchFamily="2" charset="-122"/>
                </a:rPr>
                <a:t>bub</a:t>
              </a:r>
            </a:p>
          </p:txBody>
        </p:sp>
        <p:sp>
          <p:nvSpPr>
            <p:cNvPr id="145" name="Text Box 61"/>
            <p:cNvSpPr txBox="1">
              <a:spLocks noChangeArrowheads="1"/>
            </p:cNvSpPr>
            <p:nvPr/>
          </p:nvSpPr>
          <p:spPr bwMode="auto">
            <a:xfrm>
              <a:off x="7524328" y="2047839"/>
              <a:ext cx="360040" cy="291180"/>
            </a:xfrm>
            <a:prstGeom prst="rect">
              <a:avLst/>
            </a:prstGeom>
            <a:solidFill>
              <a:srgbClr val="CCFFFF"/>
            </a:solidFill>
            <a:ln w="19050">
              <a:solidFill>
                <a:schemeClr val="tx1"/>
              </a:solidFill>
              <a:miter lim="800000"/>
            </a:ln>
            <a:effectLst/>
          </p:spPr>
          <p:txBody>
            <a:bodyPr lIns="18000" tIns="10800" rIns="18000" bIns="10800" anchor="ctr" anchorCtr="0"/>
            <a:lstStyle/>
            <a:p>
              <a:pPr algn="ctr">
                <a:lnSpc>
                  <a:spcPct val="90000"/>
                </a:lnSpc>
              </a:pPr>
              <a:r>
                <a:rPr lang="en-US" altLang="zh-CN" sz="1600" b="1" dirty="0">
                  <a:solidFill>
                    <a:schemeClr val="tx1"/>
                  </a:solidFill>
                  <a:latin typeface="宋体" panose="02010600030101010101" pitchFamily="2" charset="-122"/>
                </a:rPr>
                <a:t>bub</a:t>
              </a:r>
            </a:p>
          </p:txBody>
        </p:sp>
        <p:sp>
          <p:nvSpPr>
            <p:cNvPr id="146" name="Text Box 61"/>
            <p:cNvSpPr txBox="1">
              <a:spLocks noChangeArrowheads="1"/>
            </p:cNvSpPr>
            <p:nvPr/>
          </p:nvSpPr>
          <p:spPr bwMode="auto">
            <a:xfrm>
              <a:off x="7884368" y="2047839"/>
              <a:ext cx="360040" cy="291180"/>
            </a:xfrm>
            <a:prstGeom prst="rect">
              <a:avLst/>
            </a:prstGeom>
            <a:solidFill>
              <a:srgbClr val="CCFFFF"/>
            </a:solidFill>
            <a:ln w="19050">
              <a:solidFill>
                <a:schemeClr val="tx1"/>
              </a:solidFill>
              <a:miter lim="800000"/>
            </a:ln>
            <a:effectLst/>
          </p:spPr>
          <p:txBody>
            <a:bodyPr lIns="18000" tIns="10800" rIns="18000" bIns="10800" anchor="ctr" anchorCtr="0"/>
            <a:lstStyle/>
            <a:p>
              <a:pPr algn="ctr">
                <a:lnSpc>
                  <a:spcPct val="90000"/>
                </a:lnSpc>
              </a:pPr>
              <a:r>
                <a:rPr lang="en-US" altLang="zh-CN" sz="1600" b="1" dirty="0">
                  <a:solidFill>
                    <a:schemeClr val="tx1"/>
                  </a:solidFill>
                  <a:latin typeface="宋体" panose="02010600030101010101" pitchFamily="2" charset="-122"/>
                </a:rPr>
                <a:t>bub</a:t>
              </a:r>
            </a:p>
          </p:txBody>
        </p:sp>
        <p:sp>
          <p:nvSpPr>
            <p:cNvPr id="147" name="Text Box 61"/>
            <p:cNvSpPr txBox="1">
              <a:spLocks noChangeArrowheads="1"/>
            </p:cNvSpPr>
            <p:nvPr/>
          </p:nvSpPr>
          <p:spPr bwMode="auto">
            <a:xfrm>
              <a:off x="7884368" y="1759807"/>
              <a:ext cx="360040" cy="291180"/>
            </a:xfrm>
            <a:prstGeom prst="rect">
              <a:avLst/>
            </a:prstGeom>
            <a:solidFill>
              <a:srgbClr val="CCFFFF"/>
            </a:solidFill>
            <a:ln w="19050">
              <a:solidFill>
                <a:schemeClr val="tx1"/>
              </a:solidFill>
              <a:miter lim="800000"/>
            </a:ln>
            <a:effectLst/>
          </p:spPr>
          <p:txBody>
            <a:bodyPr lIns="18000" tIns="10800" rIns="18000" bIns="10800" anchor="ctr" anchorCtr="0"/>
            <a:lstStyle/>
            <a:p>
              <a:pPr algn="ctr">
                <a:lnSpc>
                  <a:spcPct val="90000"/>
                </a:lnSpc>
              </a:pPr>
              <a:r>
                <a:rPr lang="en-US" altLang="zh-CN" sz="1600" b="1" dirty="0">
                  <a:solidFill>
                    <a:schemeClr val="tx1"/>
                  </a:solidFill>
                  <a:latin typeface="宋体" panose="02010600030101010101" pitchFamily="2" charset="-122"/>
                </a:rPr>
                <a:t>bub</a:t>
              </a:r>
            </a:p>
          </p:txBody>
        </p:sp>
        <p:sp>
          <p:nvSpPr>
            <p:cNvPr id="148" name="Text Box 61"/>
            <p:cNvSpPr txBox="1">
              <a:spLocks noChangeArrowheads="1"/>
            </p:cNvSpPr>
            <p:nvPr/>
          </p:nvSpPr>
          <p:spPr bwMode="auto">
            <a:xfrm>
              <a:off x="8244408" y="1759807"/>
              <a:ext cx="360040" cy="291180"/>
            </a:xfrm>
            <a:prstGeom prst="rect">
              <a:avLst/>
            </a:prstGeom>
            <a:solidFill>
              <a:srgbClr val="CCFFFF"/>
            </a:solidFill>
            <a:ln w="19050">
              <a:solidFill>
                <a:schemeClr val="tx1"/>
              </a:solidFill>
              <a:miter lim="800000"/>
            </a:ln>
            <a:effectLst/>
          </p:spPr>
          <p:txBody>
            <a:bodyPr lIns="18000" tIns="10800" rIns="18000" bIns="10800" anchor="ctr" anchorCtr="0"/>
            <a:lstStyle/>
            <a:p>
              <a:pPr algn="ctr">
                <a:lnSpc>
                  <a:spcPct val="90000"/>
                </a:lnSpc>
              </a:pPr>
              <a:r>
                <a:rPr lang="en-US" altLang="zh-CN" sz="1600" b="1" dirty="0">
                  <a:solidFill>
                    <a:schemeClr val="tx1"/>
                  </a:solidFill>
                  <a:latin typeface="宋体" panose="02010600030101010101" pitchFamily="2" charset="-122"/>
                </a:rPr>
                <a:t>bub</a:t>
              </a:r>
            </a:p>
          </p:txBody>
        </p:sp>
        <p:sp>
          <p:nvSpPr>
            <p:cNvPr id="149" name="Text Box 63"/>
            <p:cNvSpPr txBox="1">
              <a:spLocks noChangeArrowheads="1"/>
            </p:cNvSpPr>
            <p:nvPr/>
          </p:nvSpPr>
          <p:spPr bwMode="auto">
            <a:xfrm>
              <a:off x="5291733" y="1759807"/>
              <a:ext cx="432395" cy="1443012"/>
            </a:xfrm>
            <a:prstGeom prst="rect">
              <a:avLst/>
            </a:prstGeom>
            <a:noFill/>
            <a:ln w="9525">
              <a:noFill/>
              <a:miter lim="800000"/>
            </a:ln>
            <a:effectLst/>
          </p:spPr>
          <p:txBody>
            <a:bodyPr lIns="18000" tIns="10800" rIns="18000" bIns="10800"/>
            <a:lstStyle/>
            <a:p>
              <a:pPr algn="ctr"/>
              <a:r>
                <a:rPr lang="en-US" altLang="zh-CN" sz="1800" b="1" dirty="0">
                  <a:solidFill>
                    <a:schemeClr val="tx1"/>
                  </a:solidFill>
                  <a:latin typeface="宋体" panose="02010600030101010101" pitchFamily="2" charset="-122"/>
                </a:rPr>
                <a:t>WB</a:t>
              </a:r>
            </a:p>
            <a:p>
              <a:pPr algn="ctr">
                <a:lnSpc>
                  <a:spcPct val="105000"/>
                </a:lnSpc>
              </a:pPr>
              <a:r>
                <a:rPr lang="en-US" altLang="zh-CN" sz="1800" b="1" dirty="0">
                  <a:solidFill>
                    <a:schemeClr val="tx1"/>
                  </a:solidFill>
                  <a:latin typeface="宋体" panose="02010600030101010101" pitchFamily="2" charset="-122"/>
                </a:rPr>
                <a:t>MEM</a:t>
              </a:r>
            </a:p>
            <a:p>
              <a:pPr algn="ctr">
                <a:lnSpc>
                  <a:spcPct val="105000"/>
                </a:lnSpc>
              </a:pPr>
              <a:r>
                <a:rPr lang="en-US" altLang="zh-CN" sz="1800" b="1" dirty="0">
                  <a:solidFill>
                    <a:schemeClr val="tx1"/>
                  </a:solidFill>
                  <a:latin typeface="宋体" panose="02010600030101010101" pitchFamily="2" charset="-122"/>
                </a:rPr>
                <a:t>EX</a:t>
              </a:r>
            </a:p>
            <a:p>
              <a:pPr algn="ctr">
                <a:lnSpc>
                  <a:spcPct val="105000"/>
                </a:lnSpc>
              </a:pPr>
              <a:r>
                <a:rPr lang="en-US" altLang="zh-CN" sz="1800" b="1" dirty="0">
                  <a:solidFill>
                    <a:schemeClr val="tx1"/>
                  </a:solidFill>
                  <a:latin typeface="宋体" panose="02010600030101010101" pitchFamily="2" charset="-122"/>
                </a:rPr>
                <a:t>ID</a:t>
              </a:r>
            </a:p>
            <a:p>
              <a:pPr algn="ctr">
                <a:lnSpc>
                  <a:spcPct val="105000"/>
                </a:lnSpc>
              </a:pPr>
              <a:r>
                <a:rPr lang="en-US" altLang="zh-CN" sz="1800" b="1" dirty="0">
                  <a:solidFill>
                    <a:schemeClr val="tx1"/>
                  </a:solidFill>
                  <a:latin typeface="宋体" panose="02010600030101010101" pitchFamily="2" charset="-122"/>
                </a:rPr>
                <a:t>IF</a:t>
              </a:r>
            </a:p>
          </p:txBody>
        </p:sp>
        <p:sp>
          <p:nvSpPr>
            <p:cNvPr id="150" name="Text Box 61"/>
            <p:cNvSpPr txBox="1">
              <a:spLocks noChangeArrowheads="1"/>
            </p:cNvSpPr>
            <p:nvPr/>
          </p:nvSpPr>
          <p:spPr bwMode="auto">
            <a:xfrm>
              <a:off x="7524328" y="2915419"/>
              <a:ext cx="360040" cy="284884"/>
            </a:xfrm>
            <a:prstGeom prst="rect">
              <a:avLst/>
            </a:prstGeom>
            <a:solidFill>
              <a:srgbClr val="99CCFF"/>
            </a:solidFill>
            <a:ln w="19050">
              <a:solidFill>
                <a:schemeClr val="tx1"/>
              </a:solidFill>
              <a:miter lim="800000"/>
            </a:ln>
            <a:effectLst/>
          </p:spPr>
          <p:txBody>
            <a:bodyPr lIns="18000" tIns="10800" rIns="18000" bIns="10800" anchor="ctr" anchorCtr="0"/>
            <a:lstStyle/>
            <a:p>
              <a:pPr algn="ctr">
                <a:lnSpc>
                  <a:spcPct val="90000"/>
                </a:lnSpc>
              </a:pPr>
              <a:r>
                <a:rPr lang="en-US" altLang="zh-CN" sz="1800" b="1" dirty="0">
                  <a:solidFill>
                    <a:schemeClr val="tx1"/>
                  </a:solidFill>
                  <a:latin typeface="宋体" panose="02010600030101010101" pitchFamily="2" charset="-122"/>
                </a:rPr>
                <a:t>I3</a:t>
              </a:r>
            </a:p>
          </p:txBody>
        </p:sp>
      </p:grpSp>
      <p:sp>
        <p:nvSpPr>
          <p:cNvPr id="18" name="Text Box 63"/>
          <p:cNvSpPr txBox="1">
            <a:spLocks noChangeArrowheads="1"/>
          </p:cNvSpPr>
          <p:nvPr/>
        </p:nvSpPr>
        <p:spPr bwMode="auto">
          <a:xfrm>
            <a:off x="6586152" y="3320998"/>
            <a:ext cx="4878859" cy="1728470"/>
          </a:xfrm>
          <a:prstGeom prst="rect">
            <a:avLst/>
          </a:prstGeom>
          <a:noFill/>
          <a:ln w="9525">
            <a:noFill/>
            <a:miter lim="800000"/>
          </a:ln>
          <a:effectLst/>
        </p:spPr>
        <p:txBody>
          <a:bodyPr lIns="18000" tIns="28800" rIns="18000" bIns="10800"/>
          <a:lstStyle/>
          <a:p>
            <a:r>
              <a:rPr lang="en-US" altLang="zh-CN" sz="2800" b="1" dirty="0">
                <a:solidFill>
                  <a:schemeClr val="tx1"/>
                </a:solidFill>
                <a:latin typeface="宋体" panose="02010600030101010101" pitchFamily="2" charset="-122"/>
              </a:rPr>
              <a:t>I1:</a:t>
            </a:r>
            <a:r>
              <a:rPr lang="en-US" altLang="zh-CN" sz="2800" b="1" dirty="0">
                <a:solidFill>
                  <a:srgbClr val="C00000"/>
                </a:solidFill>
                <a:latin typeface="宋体" panose="02010600030101010101" pitchFamily="2" charset="-122"/>
              </a:rPr>
              <a:t>$4</a:t>
            </a:r>
            <a:r>
              <a:rPr lang="zh-CN" altLang="en-US" sz="2800" b="1" dirty="0">
                <a:solidFill>
                  <a:schemeClr val="tx1"/>
                </a:solidFill>
                <a:latin typeface="宋体" panose="02010600030101010101" pitchFamily="2" charset="-122"/>
              </a:rPr>
              <a:t>←</a:t>
            </a:r>
            <a:r>
              <a:rPr lang="en-US" altLang="zh-CN" sz="2800" b="1" dirty="0">
                <a:solidFill>
                  <a:schemeClr val="tx1"/>
                </a:solidFill>
                <a:latin typeface="宋体" panose="02010600030101010101" pitchFamily="2" charset="-122"/>
              </a:rPr>
              <a:t>$5+$6</a:t>
            </a:r>
          </a:p>
          <a:p>
            <a:pPr>
              <a:spcBef>
                <a:spcPts val="700"/>
              </a:spcBef>
            </a:pPr>
            <a:r>
              <a:rPr lang="en-US" altLang="zh-CN" sz="2800" b="1" dirty="0">
                <a:solidFill>
                  <a:schemeClr val="tx1"/>
                </a:solidFill>
                <a:latin typeface="宋体" panose="02010600030101010101" pitchFamily="2" charset="-122"/>
              </a:rPr>
              <a:t>I2:$7</a:t>
            </a:r>
            <a:r>
              <a:rPr lang="zh-CN" altLang="en-US" sz="2800" dirty="0">
                <a:solidFill>
                  <a:schemeClr val="tx1"/>
                </a:solidFill>
              </a:rPr>
              <a:t>←</a:t>
            </a:r>
            <a:r>
              <a:rPr lang="en-US" altLang="zh-CN" sz="2800" b="1" dirty="0">
                <a:solidFill>
                  <a:srgbClr val="990099"/>
                </a:solidFill>
                <a:latin typeface="宋体" panose="02010600030101010101" pitchFamily="2" charset="-122"/>
              </a:rPr>
              <a:t>$4</a:t>
            </a:r>
            <a:r>
              <a:rPr lang="en-US" altLang="zh-CN" sz="2800" b="1" dirty="0">
                <a:solidFill>
                  <a:schemeClr val="tx1"/>
                </a:solidFill>
                <a:latin typeface="宋体" panose="02010600030101010101" pitchFamily="2" charset="-122"/>
              </a:rPr>
              <a:t>-$6</a:t>
            </a:r>
          </a:p>
          <a:p>
            <a:pPr>
              <a:spcBef>
                <a:spcPts val="700"/>
              </a:spcBef>
            </a:pPr>
            <a:endParaRPr lang="en-US" altLang="zh-CN" sz="1800" b="1" dirty="0">
              <a:solidFill>
                <a:schemeClr val="tx1"/>
              </a:solidFill>
              <a:latin typeface="宋体" panose="02010600030101010101" pitchFamily="2" charset="-122"/>
            </a:endParaRPr>
          </a:p>
          <a:p>
            <a:pPr>
              <a:lnSpc>
                <a:spcPct val="145000"/>
              </a:lnSpc>
            </a:pPr>
            <a:r>
              <a:rPr lang="en-US" altLang="zh-CN" sz="2400" b="1" dirty="0">
                <a:solidFill>
                  <a:schemeClr val="tx1"/>
                </a:solidFill>
                <a:latin typeface="Microsoft YaHei" panose="020B0503020204020204" pitchFamily="34" charset="-122"/>
                <a:ea typeface="Microsoft YaHei" panose="020B0503020204020204" pitchFamily="34" charset="-122"/>
              </a:rPr>
              <a:t>I1 </a:t>
            </a:r>
            <a:r>
              <a:rPr lang="zh-CN" altLang="en-US" sz="2400" b="1" dirty="0">
                <a:solidFill>
                  <a:schemeClr val="tx1"/>
                </a:solidFill>
                <a:latin typeface="Microsoft YaHei" panose="020B0503020204020204" pitchFamily="34" charset="-122"/>
                <a:ea typeface="Microsoft YaHei" panose="020B0503020204020204" pitchFamily="34" charset="-122"/>
              </a:rPr>
              <a:t>，</a:t>
            </a:r>
            <a:r>
              <a:rPr lang="en-US" altLang="zh-CN" sz="2400" b="1" dirty="0">
                <a:solidFill>
                  <a:schemeClr val="tx1"/>
                </a:solidFill>
                <a:latin typeface="Microsoft YaHei" panose="020B0503020204020204" pitchFamily="34" charset="-122"/>
                <a:ea typeface="Microsoft YaHei" panose="020B0503020204020204" pitchFamily="34" charset="-122"/>
              </a:rPr>
              <a:t>I2</a:t>
            </a:r>
            <a:r>
              <a:rPr lang="zh-CN" altLang="en-US" sz="2400" b="1" dirty="0">
                <a:solidFill>
                  <a:schemeClr val="tx1"/>
                </a:solidFill>
                <a:latin typeface="Microsoft YaHei" panose="020B0503020204020204" pitchFamily="34" charset="-122"/>
                <a:ea typeface="Microsoft YaHei" panose="020B0503020204020204" pitchFamily="34" charset="-122"/>
              </a:rPr>
              <a:t>间加入</a:t>
            </a:r>
            <a:r>
              <a:rPr lang="en-US" altLang="zh-CN" sz="2400" b="1" dirty="0">
                <a:solidFill>
                  <a:schemeClr val="tx1"/>
                </a:solidFill>
                <a:latin typeface="Microsoft YaHei" panose="020B0503020204020204" pitchFamily="34" charset="-122"/>
                <a:ea typeface="Microsoft YaHei" panose="020B0503020204020204" pitchFamily="34" charset="-122"/>
              </a:rPr>
              <a:t>NOP</a:t>
            </a:r>
            <a:r>
              <a:rPr lang="zh-CN" altLang="en-US" sz="2400" b="1" dirty="0">
                <a:solidFill>
                  <a:schemeClr val="tx1"/>
                </a:solidFill>
                <a:latin typeface="Microsoft YaHei" panose="020B0503020204020204" pitchFamily="34" charset="-122"/>
                <a:ea typeface="Microsoft YaHei" panose="020B0503020204020204" pitchFamily="34" charset="-122"/>
              </a:rPr>
              <a:t>命令</a:t>
            </a:r>
            <a:endParaRPr lang="en-US" altLang="zh-CN" sz="2400" b="1" dirty="0">
              <a:solidFill>
                <a:schemeClr val="tx1"/>
              </a:solidFill>
              <a:latin typeface="Microsoft YaHei" panose="020B0503020204020204" pitchFamily="34" charset="-122"/>
              <a:ea typeface="Microsoft YaHei" panose="020B0503020204020204" pitchFamily="34" charset="-122"/>
            </a:endParaRPr>
          </a:p>
          <a:p>
            <a:pPr>
              <a:lnSpc>
                <a:spcPct val="145000"/>
              </a:lnSpc>
            </a:pPr>
            <a:r>
              <a:rPr lang="zh-CN" altLang="en-US" sz="2400" b="1" dirty="0">
                <a:solidFill>
                  <a:schemeClr val="tx1"/>
                </a:solidFill>
                <a:latin typeface="Microsoft YaHei" panose="020B0503020204020204" pitchFamily="34" charset="-122"/>
                <a:ea typeface="Microsoft YaHei" panose="020B0503020204020204" pitchFamily="34" charset="-122"/>
              </a:rPr>
              <a:t>（填充</a:t>
            </a:r>
            <a:r>
              <a:rPr lang="en-US" altLang="zh-CN" sz="2400" b="1" dirty="0">
                <a:solidFill>
                  <a:schemeClr val="tx1"/>
                </a:solidFill>
                <a:latin typeface="Microsoft YaHei" panose="020B0503020204020204" pitchFamily="34" charset="-122"/>
                <a:ea typeface="Microsoft YaHei" panose="020B0503020204020204" pitchFamily="34" charset="-122"/>
              </a:rPr>
              <a:t>bub</a:t>
            </a:r>
            <a:r>
              <a:rPr lang="zh-CN" altLang="en-US" sz="2400" b="1" dirty="0">
                <a:solidFill>
                  <a:schemeClr val="tx1"/>
                </a:solidFill>
                <a:latin typeface="Microsoft YaHei" panose="020B0503020204020204" pitchFamily="34" charset="-122"/>
                <a:ea typeface="Microsoft YaHei" panose="020B0503020204020204" pitchFamily="34" charset="-122"/>
              </a:rPr>
              <a:t>气泡起到停顿作用）</a:t>
            </a:r>
          </a:p>
        </p:txBody>
      </p:sp>
      <p:sp>
        <p:nvSpPr>
          <p:cNvPr id="34" name="标题 1">
            <a:extLst>
              <a:ext uri="{FF2B5EF4-FFF2-40B4-BE49-F238E27FC236}">
                <a16:creationId xmlns:a16="http://schemas.microsoft.com/office/drawing/2014/main" id="{B6B2C529-26D0-A34F-8961-778FE768ADF0}"/>
              </a:ext>
            </a:extLst>
          </p:cNvPr>
          <p:cNvSpPr txBox="1">
            <a:spLocks/>
          </p:cNvSpPr>
          <p:nvPr/>
        </p:nvSpPr>
        <p:spPr>
          <a:xfrm>
            <a:off x="838200" y="365125"/>
            <a:ext cx="10515600" cy="7321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kumimoji="1" lang="zh-CN" altLang="en-US" sz="2400" dirty="0">
                <a:latin typeface="SimHei" panose="02010609060101010101" pitchFamily="49" charset="-122"/>
                <a:ea typeface="SimHei" panose="02010609060101010101" pitchFamily="49" charset="-122"/>
              </a:rPr>
              <a:t>阻塞法</a:t>
            </a:r>
          </a:p>
        </p:txBody>
      </p:sp>
      <p:cxnSp>
        <p:nvCxnSpPr>
          <p:cNvPr id="35" name="直线连接符 34">
            <a:extLst>
              <a:ext uri="{FF2B5EF4-FFF2-40B4-BE49-F238E27FC236}">
                <a16:creationId xmlns:a16="http://schemas.microsoft.com/office/drawing/2014/main" id="{40FCE96A-5E64-5C46-8830-D1114DD40621}"/>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99585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checkerboard(across)">
                                      <p:cBhvr>
                                        <p:cTn id="7"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70517" y="1566176"/>
            <a:ext cx="10515600" cy="1325563"/>
          </a:xfrm>
        </p:spPr>
        <p:txBody>
          <a:bodyPr>
            <a:normAutofit fontScale="90000"/>
          </a:bodyPr>
          <a:lstStyle/>
          <a:p>
            <a:r>
              <a:rPr lang="zh-CN" altLang="en-US" sz="4000" dirty="0">
                <a:solidFill>
                  <a:schemeClr val="tx1"/>
                </a:solidFill>
                <a:latin typeface="SimHei" panose="02010609060101010101" pitchFamily="49" charset="-122"/>
                <a:ea typeface="SimHei" panose="02010609060101010101" pitchFamily="49" charset="-122"/>
                <a:sym typeface="+mn-ea"/>
              </a:rPr>
              <a:t>转发法：</a:t>
            </a:r>
            <a:r>
              <a:rPr lang="zh-CN" altLang="zh-CN" sz="4000" spc="-200" dirty="0">
                <a:solidFill>
                  <a:schemeClr val="tx1"/>
                </a:solidFill>
                <a:latin typeface="SimHei" panose="02010609060101010101" pitchFamily="49" charset="-122"/>
                <a:ea typeface="SimHei" panose="02010609060101010101" pitchFamily="49" charset="-122"/>
                <a:sym typeface="+mn-ea"/>
              </a:rPr>
              <a:t>冲突指令可从</a:t>
            </a:r>
            <a:r>
              <a:rPr lang="zh-CN" altLang="zh-CN" sz="4000" u="sng" spc="-200" dirty="0">
                <a:solidFill>
                  <a:schemeClr val="tx1"/>
                </a:solidFill>
                <a:latin typeface="SimHei" panose="02010609060101010101" pitchFamily="49" charset="-122"/>
                <a:ea typeface="SimHei" panose="02010609060101010101" pitchFamily="49" charset="-122"/>
                <a:sym typeface="+mn-ea"/>
              </a:rPr>
              <a:t>数据产生段获取</a:t>
            </a:r>
            <a:r>
              <a:rPr lang="zh-CN" altLang="zh-CN" sz="4000" spc="-200" dirty="0">
                <a:solidFill>
                  <a:schemeClr val="tx1"/>
                </a:solidFill>
                <a:latin typeface="SimHei" panose="02010609060101010101" pitchFamily="49" charset="-122"/>
                <a:ea typeface="SimHei" panose="02010609060101010101" pitchFamily="49" charset="-122"/>
                <a:sym typeface="+mn-ea"/>
              </a:rPr>
              <a:t>数据</a:t>
            </a:r>
            <a:r>
              <a:rPr lang="zh-CN" altLang="en-US" sz="4000" spc="-200" dirty="0">
                <a:solidFill>
                  <a:schemeClr val="tx1"/>
                </a:solidFill>
                <a:latin typeface="SimHei" panose="02010609060101010101" pitchFamily="49" charset="-122"/>
                <a:ea typeface="SimHei" panose="02010609060101010101" pitchFamily="49" charset="-122"/>
                <a:sym typeface="+mn-ea"/>
              </a:rPr>
              <a:t>，来消除冒险</a:t>
            </a:r>
            <a:br>
              <a:rPr lang="zh-CN" altLang="en-US" spc="-200" dirty="0">
                <a:solidFill>
                  <a:schemeClr val="tx1"/>
                </a:solidFill>
                <a:ea typeface="+mj-lt"/>
                <a:sym typeface="+mn-ea"/>
              </a:rPr>
            </a:br>
            <a:endParaRPr lang="zh-CN" altLang="en-US" spc="-200" dirty="0">
              <a:solidFill>
                <a:schemeClr val="tx1"/>
              </a:solidFill>
              <a:ea typeface="+mj-lt"/>
              <a:sym typeface="+mn-ea"/>
            </a:endParaRPr>
          </a:p>
        </p:txBody>
      </p:sp>
      <p:pic>
        <p:nvPicPr>
          <p:cNvPr id="5" name="图片 4"/>
          <p:cNvPicPr>
            <a:picLocks noChangeAspect="1"/>
          </p:cNvPicPr>
          <p:nvPr/>
        </p:nvPicPr>
        <p:blipFill>
          <a:blip r:embed="rId2"/>
          <a:stretch>
            <a:fillRect/>
          </a:stretch>
        </p:blipFill>
        <p:spPr>
          <a:xfrm>
            <a:off x="1322991" y="2805242"/>
            <a:ext cx="4596735" cy="3447698"/>
          </a:xfrm>
          <a:prstGeom prst="rect">
            <a:avLst/>
          </a:prstGeom>
        </p:spPr>
      </p:pic>
      <p:sp>
        <p:nvSpPr>
          <p:cNvPr id="6" name="文本框 5"/>
          <p:cNvSpPr txBox="1"/>
          <p:nvPr/>
        </p:nvSpPr>
        <p:spPr>
          <a:xfrm>
            <a:off x="6172200" y="2715028"/>
            <a:ext cx="5851525" cy="3539430"/>
          </a:xfrm>
          <a:prstGeom prst="rect">
            <a:avLst/>
          </a:prstGeom>
          <a:noFill/>
        </p:spPr>
        <p:txBody>
          <a:bodyPr wrap="square" rtlCol="0" anchor="t">
            <a:spAutoFit/>
          </a:bodyPr>
          <a:lstStyle/>
          <a:p>
            <a:pPr algn="l"/>
            <a:r>
              <a:rPr lang="zh-CN" altLang="en-US" sz="2800" dirty="0">
                <a:solidFill>
                  <a:schemeClr val="tx1"/>
                </a:solidFill>
                <a:latin typeface="SimHei" panose="02010609060101010101" pitchFamily="49" charset="-122"/>
                <a:ea typeface="SimHei" panose="02010609060101010101" pitchFamily="49" charset="-122"/>
                <a:sym typeface="+mn-ea"/>
              </a:rPr>
              <a:t>当运算完成后在 Exec/Mem 流水段寄存器中已经存在后面指令可能需要用到的数据，我们可以不等Wr阶段写回寄存器而是在硬件上稍加改动直接将流水段寄存器中的数据送往下一指令的ALU输入端。</a:t>
            </a:r>
          </a:p>
          <a:p>
            <a:pPr algn="l"/>
            <a:endParaRPr lang="zh-CN" altLang="en-US" sz="2800" dirty="0">
              <a:solidFill>
                <a:schemeClr val="tx1"/>
              </a:solidFill>
              <a:latin typeface="SimHei" panose="02010609060101010101" pitchFamily="49" charset="-122"/>
              <a:ea typeface="SimHei" panose="02010609060101010101" pitchFamily="49" charset="-122"/>
              <a:sym typeface="+mn-ea"/>
            </a:endParaRPr>
          </a:p>
          <a:p>
            <a:pPr algn="l"/>
            <a:r>
              <a:rPr lang="zh-CN" altLang="en-US" sz="2800" dirty="0">
                <a:solidFill>
                  <a:schemeClr val="tx1"/>
                </a:solidFill>
                <a:latin typeface="SimHei" panose="02010609060101010101" pitchFamily="49" charset="-122"/>
                <a:ea typeface="SimHei" panose="02010609060101010101" pitchFamily="49" charset="-122"/>
                <a:sym typeface="+mn-ea"/>
              </a:rPr>
              <a:t>需要在硬件中增设转发线路</a:t>
            </a:r>
          </a:p>
        </p:txBody>
      </p:sp>
      <p:sp>
        <p:nvSpPr>
          <p:cNvPr id="7" name="标题 1">
            <a:extLst>
              <a:ext uri="{FF2B5EF4-FFF2-40B4-BE49-F238E27FC236}">
                <a16:creationId xmlns:a16="http://schemas.microsoft.com/office/drawing/2014/main" id="{807748CB-87B5-E240-BE87-0656B95ABA4C}"/>
              </a:ext>
            </a:extLst>
          </p:cNvPr>
          <p:cNvSpPr txBox="1">
            <a:spLocks/>
          </p:cNvSpPr>
          <p:nvPr/>
        </p:nvSpPr>
        <p:spPr>
          <a:xfrm>
            <a:off x="838200" y="365125"/>
            <a:ext cx="10515600" cy="7321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kumimoji="1" lang="zh-CN" altLang="en-US" sz="2400" dirty="0">
                <a:latin typeface="SimHei" panose="02010609060101010101" pitchFamily="49" charset="-122"/>
                <a:ea typeface="SimHei" panose="02010609060101010101" pitchFamily="49" charset="-122"/>
              </a:rPr>
              <a:t>转发法</a:t>
            </a:r>
          </a:p>
        </p:txBody>
      </p:sp>
      <p:cxnSp>
        <p:nvCxnSpPr>
          <p:cNvPr id="8" name="直线连接符 7">
            <a:extLst>
              <a:ext uri="{FF2B5EF4-FFF2-40B4-BE49-F238E27FC236}">
                <a16:creationId xmlns:a16="http://schemas.microsoft.com/office/drawing/2014/main" id="{0C094F0D-A500-F844-8755-B66E517677A1}"/>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340937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7CF7-FE20-6345-B33C-D1FACC9D4330}"/>
              </a:ext>
            </a:extLst>
          </p:cNvPr>
          <p:cNvSpPr>
            <a:spLocks noGrp="1"/>
          </p:cNvSpPr>
          <p:nvPr>
            <p:ph type="title"/>
          </p:nvPr>
        </p:nvSpPr>
        <p:spPr/>
        <p:txBody>
          <a:bodyPr/>
          <a:lstStyle/>
          <a:p>
            <a:r>
              <a:rPr kumimoji="1" lang="en-US" altLang="zh-CN" dirty="0">
                <a:latin typeface="SimHei" panose="02010609060101010101" pitchFamily="49" charset="-122"/>
                <a:ea typeface="SimHei" panose="02010609060101010101" pitchFamily="49" charset="-122"/>
              </a:rPr>
              <a:t>00</a:t>
            </a:r>
            <a:r>
              <a:rPr kumimoji="1" lang="zh-CN" altLang="en-US" dirty="0">
                <a:latin typeface="SimHei" panose="02010609060101010101" pitchFamily="49" charset="-122"/>
                <a:ea typeface="SimHei" panose="02010609060101010101" pitchFamily="49" charset="-122"/>
              </a:rPr>
              <a:t> </a:t>
            </a:r>
            <a:r>
              <a:rPr kumimoji="1" lang="en-US" altLang="zh-CN" dirty="0">
                <a:latin typeface="SimHei" panose="02010609060101010101" pitchFamily="49" charset="-122"/>
                <a:ea typeface="SimHei" panose="02010609060101010101" pitchFamily="49" charset="-122"/>
              </a:rPr>
              <a:t>MIPS</a:t>
            </a:r>
            <a:r>
              <a:rPr kumimoji="1" lang="zh-CN" altLang="en-US" dirty="0">
                <a:latin typeface="SimHei" panose="02010609060101010101" pitchFamily="49" charset="-122"/>
                <a:ea typeface="SimHei" panose="02010609060101010101" pitchFamily="49" charset="-122"/>
              </a:rPr>
              <a:t>简介</a:t>
            </a:r>
            <a:endParaRPr kumimoji="1" lang="zh-CN" altLang="en-US" dirty="0"/>
          </a:p>
        </p:txBody>
      </p:sp>
      <p:sp>
        <p:nvSpPr>
          <p:cNvPr id="3" name="文本占位符 2">
            <a:extLst>
              <a:ext uri="{FF2B5EF4-FFF2-40B4-BE49-F238E27FC236}">
                <a16:creationId xmlns:a16="http://schemas.microsoft.com/office/drawing/2014/main" id="{6501473F-B073-EC4D-A229-EE3699AF22D4}"/>
              </a:ext>
            </a:extLst>
          </p:cNvPr>
          <p:cNvSpPr>
            <a:spLocks noGrp="1"/>
          </p:cNvSpPr>
          <p:nvPr>
            <p:ph type="body" idx="1"/>
          </p:nvPr>
        </p:nvSpPr>
        <p:spPr/>
        <p:txBody>
          <a:bodyPr>
            <a:normAutofit/>
          </a:bodyPr>
          <a:lstStyle/>
          <a:p>
            <a:r>
              <a:rPr kumimoji="1" lang="en-US" altLang="zh-CN" dirty="0">
                <a:latin typeface="Microsoft YaHei" panose="020B0503020204020204" pitchFamily="34" charset="-122"/>
                <a:ea typeface="Microsoft YaHei" panose="020B0503020204020204" pitchFamily="34" charset="-122"/>
              </a:rPr>
              <a:t>MIPS</a:t>
            </a:r>
            <a:r>
              <a:rPr kumimoji="1" lang="zh-CN" altLang="en-US" dirty="0">
                <a:latin typeface="Microsoft YaHei" panose="020B0503020204020204" pitchFamily="34" charset="-122"/>
                <a:ea typeface="Microsoft YaHei" panose="020B0503020204020204" pitchFamily="34" charset="-122"/>
              </a:rPr>
              <a:t>发展历史简介、</a:t>
            </a:r>
            <a:r>
              <a:rPr kumimoji="1" lang="en-US" altLang="zh-CN" dirty="0">
                <a:latin typeface="Microsoft YaHei" panose="020B0503020204020204" pitchFamily="34" charset="-122"/>
                <a:ea typeface="Microsoft YaHei" panose="020B0503020204020204" pitchFamily="34" charset="-122"/>
              </a:rPr>
              <a:t>MIPS</a:t>
            </a:r>
            <a:r>
              <a:rPr kumimoji="1" lang="zh-CN" altLang="en-US" dirty="0">
                <a:latin typeface="Microsoft YaHei" panose="020B0503020204020204" pitchFamily="34" charset="-122"/>
                <a:ea typeface="Microsoft YaHei" panose="020B0503020204020204" pitchFamily="34" charset="-122"/>
              </a:rPr>
              <a:t>主要特点简介</a:t>
            </a:r>
          </a:p>
        </p:txBody>
      </p:sp>
      <p:sp>
        <p:nvSpPr>
          <p:cNvPr id="4" name="灯片编号占位符 3">
            <a:extLst>
              <a:ext uri="{FF2B5EF4-FFF2-40B4-BE49-F238E27FC236}">
                <a16:creationId xmlns:a16="http://schemas.microsoft.com/office/drawing/2014/main" id="{93ACBE05-56B2-B34D-918B-4D7C73CD5866}"/>
              </a:ext>
            </a:extLst>
          </p:cNvPr>
          <p:cNvSpPr>
            <a:spLocks noGrp="1"/>
          </p:cNvSpPr>
          <p:nvPr>
            <p:ph type="sldNum" sz="quarter" idx="12"/>
          </p:nvPr>
        </p:nvSpPr>
        <p:spPr/>
        <p:txBody>
          <a:bodyPr/>
          <a:lstStyle/>
          <a:p>
            <a:fld id="{46ED3DFB-D36D-4541-BF03-E732CAA7FA92}" type="slidenum">
              <a:rPr kumimoji="1" lang="zh-CN" altLang="en-US" smtClean="0"/>
              <a:t>3</a:t>
            </a:fld>
            <a:endParaRPr kumimoji="1" lang="zh-CN" altLang="en-US"/>
          </a:p>
        </p:txBody>
      </p:sp>
      <p:pic>
        <p:nvPicPr>
          <p:cNvPr id="5" name="图片 4">
            <a:extLst>
              <a:ext uri="{FF2B5EF4-FFF2-40B4-BE49-F238E27FC236}">
                <a16:creationId xmlns:a16="http://schemas.microsoft.com/office/drawing/2014/main" id="{E7C50C9F-E78B-2A4C-B6DE-F9B6E8D86E4A}"/>
              </a:ext>
            </a:extLst>
          </p:cNvPr>
          <p:cNvPicPr>
            <a:picLocks noChangeAspect="1"/>
          </p:cNvPicPr>
          <p:nvPr/>
        </p:nvPicPr>
        <p:blipFill>
          <a:blip r:embed="rId2"/>
          <a:stretch>
            <a:fillRect/>
          </a:stretch>
        </p:blipFill>
        <p:spPr>
          <a:xfrm>
            <a:off x="8610600" y="5318703"/>
            <a:ext cx="3313732" cy="1049071"/>
          </a:xfrm>
          <a:prstGeom prst="rect">
            <a:avLst/>
          </a:prstGeom>
        </p:spPr>
      </p:pic>
    </p:spTree>
    <p:extLst>
      <p:ext uri="{BB962C8B-B14F-4D97-AF65-F5344CB8AC3E}">
        <p14:creationId xmlns:p14="http://schemas.microsoft.com/office/powerpoint/2010/main" val="17202968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76250" y="474345"/>
            <a:ext cx="11715750" cy="1325880"/>
          </a:xfrm>
        </p:spPr>
        <p:txBody>
          <a:bodyPr>
            <a:normAutofit/>
          </a:bodyPr>
          <a:lstStyle/>
          <a:p>
            <a:r>
              <a:rPr lang="zh-CN" altLang="en-US" sz="3600" dirty="0">
                <a:latin typeface="SimHei" panose="02010609060101010101" pitchFamily="49" charset="-122"/>
                <a:ea typeface="SimHei" panose="02010609060101010101" pitchFamily="49" charset="-122"/>
              </a:rPr>
              <a:t>针对</a:t>
            </a:r>
            <a:r>
              <a:rPr lang="en-US" altLang="zh-CN" sz="3600" dirty="0">
                <a:latin typeface="SimHei" panose="02010609060101010101" pitchFamily="49" charset="-122"/>
                <a:ea typeface="SimHei" panose="02010609060101010101" pitchFamily="49" charset="-122"/>
              </a:rPr>
              <a:t>MIPS</a:t>
            </a:r>
            <a:r>
              <a:rPr lang="zh-CN" altLang="en-US" sz="3600" dirty="0">
                <a:latin typeface="SimHei" panose="02010609060101010101" pitchFamily="49" charset="-122"/>
                <a:ea typeface="SimHei" panose="02010609060101010101" pitchFamily="49" charset="-122"/>
              </a:rPr>
              <a:t>的</a:t>
            </a:r>
            <a:r>
              <a:rPr lang="en-US" altLang="zh-CN" sz="3600" dirty="0" err="1">
                <a:latin typeface="SimHei" panose="02010609060101010101" pitchFamily="49" charset="-122"/>
                <a:ea typeface="SimHei" panose="02010609060101010101" pitchFamily="49" charset="-122"/>
              </a:rPr>
              <a:t>lw</a:t>
            </a:r>
            <a:r>
              <a:rPr lang="zh-CN" altLang="en-US" sz="3600" dirty="0">
                <a:latin typeface="SimHei" panose="02010609060101010101" pitchFamily="49" charset="-122"/>
                <a:ea typeface="SimHei" panose="02010609060101010101" pitchFamily="49" charset="-122"/>
              </a:rPr>
              <a:t>指令产生的</a:t>
            </a:r>
            <a:r>
              <a:rPr lang="en-US" altLang="zh-CN" sz="3600" dirty="0">
                <a:latin typeface="SimHei" panose="02010609060101010101" pitchFamily="49" charset="-122"/>
                <a:ea typeface="SimHei" panose="02010609060101010101" pitchFamily="49" charset="-122"/>
              </a:rPr>
              <a:t>load-use</a:t>
            </a:r>
            <a:r>
              <a:rPr lang="zh-CN" altLang="en-US" sz="3600" dirty="0">
                <a:latin typeface="SimHei" panose="02010609060101010101" pitchFamily="49" charset="-122"/>
                <a:ea typeface="SimHei" panose="02010609060101010101" pitchFamily="49" charset="-122"/>
              </a:rPr>
              <a:t>冒险（</a:t>
            </a:r>
            <a:r>
              <a:rPr lang="en-US" altLang="zh-CN" sz="3600" dirty="0">
                <a:latin typeface="SimHei" panose="02010609060101010101" pitchFamily="49" charset="-122"/>
                <a:ea typeface="SimHei" panose="02010609060101010101" pitchFamily="49" charset="-122"/>
              </a:rPr>
              <a:t>RAW</a:t>
            </a:r>
            <a:r>
              <a:rPr lang="zh-CN" altLang="en-US" sz="3600" dirty="0">
                <a:latin typeface="SimHei" panose="02010609060101010101" pitchFamily="49" charset="-122"/>
                <a:ea typeface="SimHei" panose="02010609060101010101" pitchFamily="49" charset="-122"/>
              </a:rPr>
              <a:t>冒险）</a:t>
            </a:r>
            <a:br>
              <a:rPr lang="zh-CN" altLang="en-US" sz="3600" dirty="0">
                <a:latin typeface="SimHei" panose="02010609060101010101" pitchFamily="49" charset="-122"/>
                <a:ea typeface="SimHei" panose="02010609060101010101" pitchFamily="49" charset="-122"/>
              </a:rPr>
            </a:br>
            <a:endParaRPr lang="zh-CN" altLang="en-US" sz="3600" dirty="0">
              <a:latin typeface="SimHei" panose="02010609060101010101" pitchFamily="49" charset="-122"/>
              <a:ea typeface="SimHei" panose="02010609060101010101" pitchFamily="49" charset="-122"/>
            </a:endParaRPr>
          </a:p>
        </p:txBody>
      </p:sp>
      <p:pic>
        <p:nvPicPr>
          <p:cNvPr id="3" name="图片 2" descr="[E{H0O$%~C5XZUGCWL7HHVE"/>
          <p:cNvPicPr>
            <a:picLocks noChangeAspect="1"/>
          </p:cNvPicPr>
          <p:nvPr/>
        </p:nvPicPr>
        <p:blipFill>
          <a:blip r:embed="rId2"/>
          <a:stretch>
            <a:fillRect/>
          </a:stretch>
        </p:blipFill>
        <p:spPr>
          <a:xfrm>
            <a:off x="1861729" y="1398888"/>
            <a:ext cx="8468542" cy="3494388"/>
          </a:xfrm>
          <a:prstGeom prst="rect">
            <a:avLst/>
          </a:prstGeom>
        </p:spPr>
      </p:pic>
      <p:sp>
        <p:nvSpPr>
          <p:cNvPr id="6" name="文本框 5"/>
          <p:cNvSpPr txBox="1"/>
          <p:nvPr/>
        </p:nvSpPr>
        <p:spPr>
          <a:xfrm>
            <a:off x="1036955" y="5188534"/>
            <a:ext cx="10118090" cy="1383665"/>
          </a:xfrm>
          <a:prstGeom prst="rect">
            <a:avLst/>
          </a:prstGeom>
          <a:noFill/>
        </p:spPr>
        <p:txBody>
          <a:bodyPr wrap="square" rtlCol="0" anchor="t">
            <a:spAutoFit/>
          </a:bodyPr>
          <a:lstStyle/>
          <a:p>
            <a:pPr algn="l"/>
            <a:r>
              <a:rPr lang="zh-CN" altLang="en-US" sz="2800" dirty="0">
                <a:solidFill>
                  <a:schemeClr val="tx1"/>
                </a:solidFill>
                <a:latin typeface="SimHei" panose="02010609060101010101" pitchFamily="49" charset="-122"/>
                <a:ea typeface="SimHei" panose="02010609060101010101" pitchFamily="49" charset="-122"/>
                <a:sym typeface="+mn-ea"/>
              </a:rPr>
              <a:t>在1400ps这个地方，我们才会得到t1寄存器的值。而对于下面这一条或运算指令，我们最晚也得在1200ps这个地方，得到t1这个寄存器的值，从而让ALU可以进行正确的运算。</a:t>
            </a:r>
          </a:p>
        </p:txBody>
      </p:sp>
    </p:spTree>
    <p:extLst>
      <p:ext uri="{BB962C8B-B14F-4D97-AF65-F5344CB8AC3E}">
        <p14:creationId xmlns:p14="http://schemas.microsoft.com/office/powerpoint/2010/main" val="20283846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600" dirty="0">
                <a:latin typeface="SimHei" panose="02010609060101010101" pitchFamily="49" charset="-122"/>
                <a:ea typeface="SimHei" panose="02010609060101010101" pitchFamily="49" charset="-122"/>
              </a:rPr>
              <a:t>解决</a:t>
            </a:r>
            <a:r>
              <a:rPr lang="zh-CN" altLang="en-US" sz="3600">
                <a:latin typeface="SimHei" panose="02010609060101010101" pitchFamily="49" charset="-122"/>
                <a:ea typeface="SimHei" panose="02010609060101010101" pitchFamily="49" charset="-122"/>
              </a:rPr>
              <a:t>方法 阻塞法</a:t>
            </a:r>
            <a:r>
              <a:rPr lang="en-US" altLang="zh-CN" sz="3600">
                <a:latin typeface="SimHei" panose="02010609060101010101" pitchFamily="49" charset="-122"/>
                <a:ea typeface="SimHei" panose="02010609060101010101" pitchFamily="49" charset="-122"/>
              </a:rPr>
              <a:t>+</a:t>
            </a:r>
            <a:r>
              <a:rPr lang="zh-CN" altLang="en-US" sz="3600" dirty="0">
                <a:latin typeface="SimHei" panose="02010609060101010101" pitchFamily="49" charset="-122"/>
                <a:ea typeface="SimHei" panose="02010609060101010101" pitchFamily="49" charset="-122"/>
              </a:rPr>
              <a:t>转发法</a:t>
            </a:r>
            <a:br>
              <a:rPr lang="zh-CN" altLang="en-US" sz="3600" dirty="0">
                <a:latin typeface="SimHei" panose="02010609060101010101" pitchFamily="49" charset="-122"/>
                <a:ea typeface="SimHei" panose="02010609060101010101" pitchFamily="49" charset="-122"/>
              </a:rPr>
            </a:br>
            <a:r>
              <a:rPr lang="zh-CN" altLang="en-US" sz="3600" dirty="0">
                <a:latin typeface="SimHei" panose="02010609060101010101" pitchFamily="49" charset="-122"/>
                <a:ea typeface="SimHei" panose="02010609060101010101" pitchFamily="49" charset="-122"/>
              </a:rPr>
              <a:t> （在两条指令间加入</a:t>
            </a:r>
            <a:r>
              <a:rPr lang="en-US" altLang="zh-CN" sz="3600" dirty="0">
                <a:latin typeface="SimHei" panose="02010609060101010101" pitchFamily="49" charset="-122"/>
                <a:ea typeface="SimHei" panose="02010609060101010101" pitchFamily="49" charset="-122"/>
              </a:rPr>
              <a:t>NOP</a:t>
            </a:r>
            <a:r>
              <a:rPr lang="zh-CN" altLang="en-US" sz="3600" dirty="0">
                <a:latin typeface="SimHei" panose="02010609060101010101" pitchFamily="49" charset="-122"/>
                <a:ea typeface="SimHei" panose="02010609060101010101" pitchFamily="49" charset="-122"/>
              </a:rPr>
              <a:t>指令）</a:t>
            </a:r>
          </a:p>
        </p:txBody>
      </p:sp>
      <p:pic>
        <p:nvPicPr>
          <p:cNvPr id="3" name="图片 2" descr="T2XCLD2LMVSQGVIE0G@`K2M"/>
          <p:cNvPicPr>
            <a:picLocks noChangeAspect="1"/>
          </p:cNvPicPr>
          <p:nvPr/>
        </p:nvPicPr>
        <p:blipFill>
          <a:blip r:embed="rId2"/>
          <a:stretch>
            <a:fillRect/>
          </a:stretch>
        </p:blipFill>
        <p:spPr>
          <a:xfrm>
            <a:off x="1168508" y="1969358"/>
            <a:ext cx="9854983" cy="4085452"/>
          </a:xfrm>
          <a:prstGeom prst="rect">
            <a:avLst/>
          </a:prstGeom>
        </p:spPr>
      </p:pic>
    </p:spTree>
    <p:extLst>
      <p:ext uri="{BB962C8B-B14F-4D97-AF65-F5344CB8AC3E}">
        <p14:creationId xmlns:p14="http://schemas.microsoft.com/office/powerpoint/2010/main" val="6874881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7CF7-FE20-6345-B33C-D1FACC9D4330}"/>
              </a:ext>
            </a:extLst>
          </p:cNvPr>
          <p:cNvSpPr>
            <a:spLocks noGrp="1"/>
          </p:cNvSpPr>
          <p:nvPr>
            <p:ph type="title"/>
          </p:nvPr>
        </p:nvSpPr>
        <p:spPr/>
        <p:txBody>
          <a:bodyPr/>
          <a:lstStyle/>
          <a:p>
            <a:r>
              <a:rPr kumimoji="1" lang="en-US" altLang="zh-CN" dirty="0">
                <a:latin typeface="SimHei" panose="02010609060101010101" pitchFamily="49" charset="-122"/>
                <a:ea typeface="SimHei" panose="02010609060101010101" pitchFamily="49" charset="-122"/>
              </a:rPr>
              <a:t>08</a:t>
            </a:r>
            <a:r>
              <a:rPr lang="zh-CN" altLang="en-US" dirty="0">
                <a:latin typeface="SimHei" panose="02010609060101010101" pitchFamily="49" charset="-122"/>
                <a:ea typeface="SimHei" panose="02010609060101010101" pitchFamily="49" charset="-122"/>
                <a:cs typeface="Times New Roman" panose="02020603050405020304" pitchFamily="18" charset="0"/>
              </a:rPr>
              <a:t>参考文献</a:t>
            </a:r>
            <a:endParaRPr kumimoji="1" lang="zh-CN" altLang="en-US" dirty="0"/>
          </a:p>
        </p:txBody>
      </p:sp>
      <p:sp>
        <p:nvSpPr>
          <p:cNvPr id="4" name="灯片编号占位符 3">
            <a:extLst>
              <a:ext uri="{FF2B5EF4-FFF2-40B4-BE49-F238E27FC236}">
                <a16:creationId xmlns:a16="http://schemas.microsoft.com/office/drawing/2014/main" id="{93ACBE05-56B2-B34D-918B-4D7C73CD5866}"/>
              </a:ext>
            </a:extLst>
          </p:cNvPr>
          <p:cNvSpPr>
            <a:spLocks noGrp="1"/>
          </p:cNvSpPr>
          <p:nvPr>
            <p:ph type="sldNum" sz="quarter" idx="12"/>
          </p:nvPr>
        </p:nvSpPr>
        <p:spPr/>
        <p:txBody>
          <a:bodyPr/>
          <a:lstStyle/>
          <a:p>
            <a:fld id="{46ED3DFB-D36D-4541-BF03-E732CAA7FA92}" type="slidenum">
              <a:rPr kumimoji="1" lang="zh-CN" altLang="en-US" smtClean="0"/>
              <a:t>32</a:t>
            </a:fld>
            <a:endParaRPr kumimoji="1" lang="zh-CN" altLang="en-US" dirty="0"/>
          </a:p>
        </p:txBody>
      </p:sp>
      <p:sp>
        <p:nvSpPr>
          <p:cNvPr id="5" name="文本占位符 4">
            <a:extLst>
              <a:ext uri="{FF2B5EF4-FFF2-40B4-BE49-F238E27FC236}">
                <a16:creationId xmlns:a16="http://schemas.microsoft.com/office/drawing/2014/main" id="{E05A86AF-635D-B444-B218-1D7FE0A25FDB}"/>
              </a:ext>
            </a:extLst>
          </p:cNvPr>
          <p:cNvSpPr>
            <a:spLocks noGrp="1"/>
          </p:cNvSpPr>
          <p:nvPr>
            <p:ph type="body" idx="1"/>
          </p:nvPr>
        </p:nvSpPr>
        <p:spPr/>
        <p:txBody>
          <a:bodyPr/>
          <a:lstStyle/>
          <a:p>
            <a:endParaRPr lang="zh-CN" altLang="en-US"/>
          </a:p>
        </p:txBody>
      </p:sp>
      <p:pic>
        <p:nvPicPr>
          <p:cNvPr id="7" name="图片 6">
            <a:extLst>
              <a:ext uri="{FF2B5EF4-FFF2-40B4-BE49-F238E27FC236}">
                <a16:creationId xmlns:a16="http://schemas.microsoft.com/office/drawing/2014/main" id="{A081E396-45A9-EC4F-985C-BB3879CB8FFD}"/>
              </a:ext>
            </a:extLst>
          </p:cNvPr>
          <p:cNvPicPr>
            <a:picLocks noChangeAspect="1"/>
          </p:cNvPicPr>
          <p:nvPr/>
        </p:nvPicPr>
        <p:blipFill>
          <a:blip r:embed="rId2"/>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35480927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A4186420-2665-D543-B0DC-9484029E1067}"/>
              </a:ext>
            </a:extLst>
          </p:cNvPr>
          <p:cNvSpPr>
            <a:spLocks noGrp="1"/>
          </p:cNvSpPr>
          <p:nvPr>
            <p:ph type="sldNum" sz="quarter" idx="12"/>
          </p:nvPr>
        </p:nvSpPr>
        <p:spPr/>
        <p:txBody>
          <a:bodyPr/>
          <a:lstStyle/>
          <a:p>
            <a:fld id="{46ED3DFB-D36D-4541-BF03-E732CAA7FA92}" type="slidenum">
              <a:rPr kumimoji="1" lang="zh-CN" altLang="en-US" smtClean="0"/>
              <a:t>33</a:t>
            </a:fld>
            <a:endParaRPr kumimoji="1" lang="zh-CN" altLang="en-US"/>
          </a:p>
        </p:txBody>
      </p:sp>
      <p:sp>
        <p:nvSpPr>
          <p:cNvPr id="10" name="标题 1">
            <a:extLst>
              <a:ext uri="{FF2B5EF4-FFF2-40B4-BE49-F238E27FC236}">
                <a16:creationId xmlns:a16="http://schemas.microsoft.com/office/drawing/2014/main" id="{2C13B593-D7EA-754A-9998-1586B9ECF1FB}"/>
              </a:ext>
            </a:extLst>
          </p:cNvPr>
          <p:cNvSpPr>
            <a:spLocks noGrp="1"/>
          </p:cNvSpPr>
          <p:nvPr>
            <p:ph type="title"/>
          </p:nvPr>
        </p:nvSpPr>
        <p:spPr>
          <a:xfrm>
            <a:off x="838200" y="365125"/>
            <a:ext cx="10515600" cy="732155"/>
          </a:xfrm>
        </p:spPr>
        <p:txBody>
          <a:bodyPr>
            <a:normAutofit/>
          </a:bodyPr>
          <a:lstStyle/>
          <a:p>
            <a:pPr algn="ctr"/>
            <a:r>
              <a:rPr lang="zh-CN" altLang="en-US" sz="2400" dirty="0">
                <a:latin typeface="SimHei" panose="02010609060101010101" pitchFamily="49" charset="-122"/>
                <a:ea typeface="SimHei" panose="02010609060101010101" pitchFamily="49" charset="-122"/>
                <a:cs typeface="Times New Roman" panose="02020603050405020304" pitchFamily="18" charset="0"/>
              </a:rPr>
              <a:t>参考文献 </a:t>
            </a:r>
          </a:p>
        </p:txBody>
      </p:sp>
      <p:cxnSp>
        <p:nvCxnSpPr>
          <p:cNvPr id="11" name="直线连接符 10">
            <a:extLst>
              <a:ext uri="{FF2B5EF4-FFF2-40B4-BE49-F238E27FC236}">
                <a16:creationId xmlns:a16="http://schemas.microsoft.com/office/drawing/2014/main" id="{C65A6D51-EA10-3141-82C7-C87FA41EEF5D}"/>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2" name="矩形 1">
            <a:extLst>
              <a:ext uri="{FF2B5EF4-FFF2-40B4-BE49-F238E27FC236}">
                <a16:creationId xmlns:a16="http://schemas.microsoft.com/office/drawing/2014/main" id="{1708AA1D-AC20-0347-BC2E-F4EC1CCA9307}"/>
              </a:ext>
            </a:extLst>
          </p:cNvPr>
          <p:cNvSpPr/>
          <p:nvPr/>
        </p:nvSpPr>
        <p:spPr>
          <a:xfrm>
            <a:off x="857606" y="1275933"/>
            <a:ext cx="10629187" cy="4893647"/>
          </a:xfrm>
          <a:prstGeom prst="rect">
            <a:avLst/>
          </a:prstGeom>
        </p:spPr>
        <p:txBody>
          <a:bodyPr wrap="square">
            <a:spAutoFit/>
          </a:bodyPr>
          <a:lstStyle/>
          <a:p>
            <a:r>
              <a:rPr lang="en-US" altLang="zh-CN" sz="2400" kern="0" dirty="0">
                <a:solidFill>
                  <a:srgbClr val="222222"/>
                </a:solidFill>
                <a:latin typeface="Arial" panose="020B0604020202020204" pitchFamily="34" charset="0"/>
                <a:ea typeface="宋体" panose="02010600030101010101" pitchFamily="2" charset="-122"/>
                <a:cs typeface="Arial" panose="020B0604020202020204" pitchFamily="34" charset="0"/>
              </a:rPr>
              <a:t>[1]https://www.quora.com/What-are-Interlocked-Pipeline-stages-like-in-MIPS</a:t>
            </a:r>
          </a:p>
          <a:p>
            <a:r>
              <a:rPr lang="en-US" altLang="zh-CN" sz="2400" kern="0" dirty="0">
                <a:solidFill>
                  <a:srgbClr val="222222"/>
                </a:solidFill>
                <a:latin typeface="Arial" panose="020B0604020202020204" pitchFamily="34" charset="0"/>
                <a:ea typeface="宋体" panose="02010600030101010101" pitchFamily="2" charset="-122"/>
                <a:cs typeface="Arial" panose="020B0604020202020204" pitchFamily="34" charset="0"/>
              </a:rPr>
              <a:t> </a:t>
            </a:r>
            <a:endParaRPr lang="zh-CN" altLang="zh-CN" sz="2400" kern="100" dirty="0">
              <a:latin typeface="Arial" panose="020B0604020202020204" pitchFamily="34" charset="0"/>
              <a:ea typeface="宋体" panose="02010600030101010101" pitchFamily="2" charset="-122"/>
              <a:cs typeface="Arial" panose="020B0604020202020204" pitchFamily="34" charset="0"/>
            </a:endParaRPr>
          </a:p>
          <a:p>
            <a:r>
              <a:rPr lang="en-US" altLang="zh-CN" sz="2400" kern="0" dirty="0">
                <a:solidFill>
                  <a:srgbClr val="222222"/>
                </a:solidFill>
                <a:latin typeface="Arial" panose="020B0604020202020204" pitchFamily="34" charset="0"/>
                <a:ea typeface="宋体" panose="02010600030101010101" pitchFamily="2" charset="-122"/>
                <a:cs typeface="Arial" panose="020B0604020202020204" pitchFamily="34" charset="0"/>
              </a:rPr>
              <a:t>[2]https://</a:t>
            </a:r>
            <a:r>
              <a:rPr lang="en-US" altLang="zh-CN" sz="2400" kern="0" dirty="0" err="1">
                <a:solidFill>
                  <a:srgbClr val="222222"/>
                </a:solidFill>
                <a:latin typeface="Arial" panose="020B0604020202020204" pitchFamily="34" charset="0"/>
                <a:ea typeface="宋体" panose="02010600030101010101" pitchFamily="2" charset="-122"/>
                <a:cs typeface="Arial" panose="020B0604020202020204" pitchFamily="34" charset="0"/>
              </a:rPr>
              <a:t>zh.wikipedia.org</a:t>
            </a:r>
            <a:r>
              <a:rPr lang="en-US" altLang="zh-CN" sz="2400" kern="0" dirty="0">
                <a:solidFill>
                  <a:srgbClr val="222222"/>
                </a:solidFill>
                <a:latin typeface="Arial" panose="020B0604020202020204" pitchFamily="34" charset="0"/>
                <a:ea typeface="宋体" panose="02010600030101010101" pitchFamily="2" charset="-122"/>
                <a:cs typeface="Arial" panose="020B0604020202020204" pitchFamily="34" charset="0"/>
              </a:rPr>
              <a:t>/wiki/MIPS%E6%9E%B6%E6%A7%8B#/media/</a:t>
            </a:r>
            <a:r>
              <a:rPr lang="en-US" altLang="zh-CN" sz="2400" kern="0" dirty="0" err="1">
                <a:solidFill>
                  <a:srgbClr val="222222"/>
                </a:solidFill>
                <a:latin typeface="Arial" panose="020B0604020202020204" pitchFamily="34" charset="0"/>
                <a:ea typeface="宋体" panose="02010600030101010101" pitchFamily="2" charset="-122"/>
                <a:cs typeface="Arial" panose="020B0604020202020204" pitchFamily="34" charset="0"/>
              </a:rPr>
              <a:t>File:MIPS_Architecture</a:t>
            </a:r>
            <a:r>
              <a:rPr lang="en-US" altLang="zh-CN" sz="2400" kern="0" dirty="0">
                <a:solidFill>
                  <a:srgbClr val="222222"/>
                </a:solidFill>
                <a:latin typeface="Arial" panose="020B0604020202020204" pitchFamily="34" charset="0"/>
                <a:ea typeface="宋体" panose="02010600030101010101" pitchFamily="2" charset="-122"/>
                <a:cs typeface="Arial" panose="020B0604020202020204" pitchFamily="34" charset="0"/>
              </a:rPr>
              <a:t>_(Pipelined)</a:t>
            </a:r>
            <a:endParaRPr lang="en-US" altLang="zh-CN" sz="2400" kern="0" dirty="0">
              <a:latin typeface="Arial" panose="020B0604020202020204" pitchFamily="34" charset="0"/>
              <a:ea typeface="宋体" panose="02010600030101010101" pitchFamily="2" charset="-122"/>
              <a:cs typeface="Arial" panose="020B0604020202020204" pitchFamily="34" charset="0"/>
            </a:endParaRPr>
          </a:p>
          <a:p>
            <a:endParaRPr lang="zh-CN" altLang="zh-CN" sz="2400" kern="100" dirty="0">
              <a:latin typeface="Arial" panose="020B0604020202020204" pitchFamily="34" charset="0"/>
              <a:ea typeface="宋体" panose="02010600030101010101" pitchFamily="2" charset="-122"/>
              <a:cs typeface="Arial" panose="020B0604020202020204" pitchFamily="34" charset="0"/>
            </a:endParaRPr>
          </a:p>
          <a:p>
            <a:r>
              <a:rPr lang="en-US" altLang="zh-CN" sz="2400" kern="0" dirty="0">
                <a:latin typeface="Arial" panose="020B0604020202020204" pitchFamily="34" charset="0"/>
                <a:ea typeface="宋体" panose="02010600030101010101" pitchFamily="2" charset="-122"/>
                <a:cs typeface="Arial" panose="020B0604020202020204" pitchFamily="34" charset="0"/>
              </a:rPr>
              <a:t>[3]https://en.wikipedia.org/wiki/MIPS</a:t>
            </a:r>
          </a:p>
          <a:p>
            <a:r>
              <a:rPr lang="en-US" altLang="zh-CN" sz="2400" kern="0" dirty="0">
                <a:latin typeface="Arial" panose="020B0604020202020204" pitchFamily="34" charset="0"/>
                <a:ea typeface="宋体" panose="02010600030101010101" pitchFamily="2" charset="-122"/>
                <a:cs typeface="Arial" panose="020B0604020202020204" pitchFamily="34" charset="0"/>
              </a:rPr>
              <a:t> </a:t>
            </a:r>
            <a:endParaRPr lang="zh-CN" altLang="zh-CN" sz="2400" kern="100" dirty="0">
              <a:latin typeface="Arial" panose="020B0604020202020204" pitchFamily="34" charset="0"/>
              <a:ea typeface="宋体" panose="02010600030101010101" pitchFamily="2" charset="-122"/>
              <a:cs typeface="Arial" panose="020B0604020202020204" pitchFamily="34" charset="0"/>
            </a:endParaRPr>
          </a:p>
          <a:p>
            <a:r>
              <a:rPr lang="en-US" altLang="zh-CN" sz="2400" kern="0" dirty="0">
                <a:latin typeface="Arial" panose="020B0604020202020204" pitchFamily="34" charset="0"/>
                <a:ea typeface="宋体" panose="02010600030101010101" pitchFamily="2" charset="-122"/>
                <a:cs typeface="Arial" panose="020B0604020202020204" pitchFamily="34" charset="0"/>
              </a:rPr>
              <a:t>[4]</a:t>
            </a:r>
            <a:r>
              <a:rPr lang="zh-CN" altLang="en-US" sz="2400" kern="0" dirty="0">
                <a:latin typeface="Arial" panose="020B0604020202020204" pitchFamily="34" charset="0"/>
                <a:ea typeface="宋体" panose="02010600030101010101" pitchFamily="2" charset="-122"/>
                <a:cs typeface="Arial" panose="020B0604020202020204" pitchFamily="34" charset="0"/>
              </a:rPr>
              <a:t>任国林</a:t>
            </a:r>
            <a:r>
              <a:rPr lang="en-US" altLang="zh-CN" sz="2400" kern="0" dirty="0">
                <a:latin typeface="Arial" panose="020B0604020202020204" pitchFamily="34" charset="0"/>
                <a:ea typeface="宋体" panose="02010600030101010101" pitchFamily="2" charset="-122"/>
                <a:cs typeface="Arial" panose="020B0604020202020204" pitchFamily="34" charset="0"/>
              </a:rPr>
              <a:t>. </a:t>
            </a:r>
            <a:r>
              <a:rPr lang="zh-CN" altLang="en-US" sz="2400" kern="0" dirty="0">
                <a:latin typeface="Arial" panose="020B0604020202020204" pitchFamily="34" charset="0"/>
                <a:ea typeface="宋体" panose="02010600030101010101" pitchFamily="2" charset="-122"/>
                <a:cs typeface="Arial" panose="020B0604020202020204" pitchFamily="34" charset="0"/>
              </a:rPr>
              <a:t>计算机组成原理</a:t>
            </a:r>
            <a:r>
              <a:rPr lang="en-US" altLang="zh-CN" sz="2400" kern="0" dirty="0">
                <a:latin typeface="Arial" panose="020B0604020202020204" pitchFamily="34" charset="0"/>
                <a:ea typeface="宋体" panose="02010600030101010101" pitchFamily="2" charset="-122"/>
                <a:cs typeface="Arial" panose="020B0604020202020204" pitchFamily="34" charset="0"/>
              </a:rPr>
              <a:t>[M]. </a:t>
            </a:r>
            <a:r>
              <a:rPr lang="zh-CN" altLang="en-US" sz="2400" kern="0" dirty="0">
                <a:latin typeface="Arial" panose="020B0604020202020204" pitchFamily="34" charset="0"/>
                <a:ea typeface="宋体" panose="02010600030101010101" pitchFamily="2" charset="-122"/>
                <a:cs typeface="Arial" panose="020B0604020202020204" pitchFamily="34" charset="0"/>
              </a:rPr>
              <a:t>电子工业出版社</a:t>
            </a:r>
            <a:r>
              <a:rPr lang="en-US" altLang="zh-CN" sz="2400" kern="0" dirty="0">
                <a:latin typeface="Arial" panose="020B0604020202020204" pitchFamily="34" charset="0"/>
                <a:ea typeface="宋体" panose="02010600030101010101" pitchFamily="2" charset="-122"/>
                <a:cs typeface="Arial" panose="020B0604020202020204" pitchFamily="34" charset="0"/>
              </a:rPr>
              <a:t>, 2010. </a:t>
            </a:r>
          </a:p>
          <a:p>
            <a:endParaRPr lang="zh-CN" altLang="zh-CN" sz="2400" kern="100" dirty="0">
              <a:latin typeface="Arial" panose="020B0604020202020204" pitchFamily="34" charset="0"/>
              <a:ea typeface="宋体" panose="02010600030101010101" pitchFamily="2" charset="-122"/>
              <a:cs typeface="Arial" panose="020B0604020202020204" pitchFamily="34" charset="0"/>
            </a:endParaRPr>
          </a:p>
          <a:p>
            <a:r>
              <a:rPr lang="en-US" altLang="zh-CN" sz="2400" kern="0" dirty="0">
                <a:latin typeface="Arial" panose="020B0604020202020204" pitchFamily="34" charset="0"/>
                <a:ea typeface="宋体" panose="02010600030101010101" pitchFamily="2" charset="-122"/>
                <a:cs typeface="Arial" panose="020B0604020202020204" pitchFamily="34" charset="0"/>
              </a:rPr>
              <a:t>[5]</a:t>
            </a:r>
            <a:r>
              <a:rPr lang="zh-CN" altLang="en-US" sz="2400" kern="0" dirty="0">
                <a:latin typeface="Arial" panose="020B0604020202020204" pitchFamily="34" charset="0"/>
                <a:ea typeface="宋体" panose="02010600030101010101" pitchFamily="2" charset="-122"/>
                <a:cs typeface="Arial" panose="020B0604020202020204" pitchFamily="34" charset="0"/>
              </a:rPr>
              <a:t>张晨曦</a:t>
            </a:r>
            <a:r>
              <a:rPr lang="en-US" altLang="zh-CN" sz="2400" kern="0" dirty="0">
                <a:latin typeface="Arial" panose="020B0604020202020204" pitchFamily="34" charset="0"/>
                <a:ea typeface="宋体" panose="02010600030101010101" pitchFamily="2" charset="-122"/>
                <a:cs typeface="Arial" panose="020B0604020202020204" pitchFamily="34" charset="0"/>
              </a:rPr>
              <a:t>. </a:t>
            </a:r>
            <a:r>
              <a:rPr lang="zh-CN" altLang="en-US" sz="2400" kern="0" dirty="0">
                <a:latin typeface="Arial" panose="020B0604020202020204" pitchFamily="34" charset="0"/>
                <a:ea typeface="宋体" panose="02010600030101010101" pitchFamily="2" charset="-122"/>
                <a:cs typeface="Arial" panose="020B0604020202020204" pitchFamily="34" charset="0"/>
              </a:rPr>
              <a:t>计算机系统结构教程</a:t>
            </a:r>
            <a:r>
              <a:rPr lang="en-US" altLang="zh-CN" sz="2400" kern="0" dirty="0">
                <a:latin typeface="Arial" panose="020B0604020202020204" pitchFamily="34" charset="0"/>
                <a:ea typeface="宋体" panose="02010600030101010101" pitchFamily="2" charset="-122"/>
                <a:cs typeface="Arial" panose="020B0604020202020204" pitchFamily="34" charset="0"/>
              </a:rPr>
              <a:t>.</a:t>
            </a:r>
            <a:r>
              <a:rPr lang="zh-CN" altLang="en-US" sz="2400" kern="0" dirty="0">
                <a:latin typeface="Arial" panose="020B0604020202020204" pitchFamily="34" charset="0"/>
                <a:ea typeface="宋体" panose="02010600030101010101" pitchFamily="2" charset="-122"/>
                <a:cs typeface="Arial" panose="020B0604020202020204" pitchFamily="34" charset="0"/>
              </a:rPr>
              <a:t>第</a:t>
            </a:r>
            <a:r>
              <a:rPr lang="en-US" altLang="zh-CN" sz="2400" kern="0" dirty="0">
                <a:latin typeface="Arial" panose="020B0604020202020204" pitchFamily="34" charset="0"/>
                <a:ea typeface="宋体" panose="02010600030101010101" pitchFamily="2" charset="-122"/>
                <a:cs typeface="Arial" panose="020B0604020202020204" pitchFamily="34" charset="0"/>
              </a:rPr>
              <a:t>2</a:t>
            </a:r>
            <a:r>
              <a:rPr lang="zh-CN" altLang="en-US" sz="2400" kern="0" dirty="0">
                <a:latin typeface="Arial" panose="020B0604020202020204" pitchFamily="34" charset="0"/>
                <a:ea typeface="宋体" panose="02010600030101010101" pitchFamily="2" charset="-122"/>
                <a:cs typeface="Arial" panose="020B0604020202020204" pitchFamily="34" charset="0"/>
              </a:rPr>
              <a:t>版</a:t>
            </a:r>
            <a:r>
              <a:rPr lang="en-US" altLang="zh-CN" sz="2400" kern="0" dirty="0">
                <a:latin typeface="Arial" panose="020B0604020202020204" pitchFamily="34" charset="0"/>
                <a:ea typeface="宋体" panose="02010600030101010101" pitchFamily="2" charset="-122"/>
                <a:cs typeface="Arial" panose="020B0604020202020204" pitchFamily="34" charset="0"/>
              </a:rPr>
              <a:t>[M]. </a:t>
            </a:r>
            <a:r>
              <a:rPr lang="zh-CN" altLang="en-US" sz="2400" kern="0" dirty="0">
                <a:latin typeface="Arial" panose="020B0604020202020204" pitchFamily="34" charset="0"/>
                <a:ea typeface="宋体" panose="02010600030101010101" pitchFamily="2" charset="-122"/>
                <a:cs typeface="Arial" panose="020B0604020202020204" pitchFamily="34" charset="0"/>
              </a:rPr>
              <a:t>清华大学出版社</a:t>
            </a:r>
            <a:r>
              <a:rPr lang="en-US" altLang="zh-CN" sz="2400" kern="0" dirty="0">
                <a:latin typeface="Arial" panose="020B0604020202020204" pitchFamily="34" charset="0"/>
                <a:ea typeface="宋体" panose="02010600030101010101" pitchFamily="2" charset="-122"/>
                <a:cs typeface="Arial" panose="020B0604020202020204" pitchFamily="34" charset="0"/>
              </a:rPr>
              <a:t>, 2014.</a:t>
            </a:r>
          </a:p>
          <a:p>
            <a:endParaRPr lang="en-US" altLang="zh-CN" sz="2400" kern="0" dirty="0">
              <a:latin typeface="Arial" panose="020B0604020202020204" pitchFamily="34" charset="0"/>
              <a:ea typeface="宋体" panose="02010600030101010101" pitchFamily="2" charset="-122"/>
              <a:cs typeface="Arial" panose="020B0604020202020204" pitchFamily="34" charset="0"/>
            </a:endParaRPr>
          </a:p>
          <a:p>
            <a:r>
              <a:rPr lang="en-US" altLang="zh-CN" sz="2400" kern="0" dirty="0">
                <a:latin typeface="Arial" panose="020B0604020202020204" pitchFamily="34" charset="0"/>
                <a:ea typeface="宋体" panose="02010600030101010101" pitchFamily="2" charset="-122"/>
                <a:cs typeface="Arial" panose="020B0604020202020204" pitchFamily="34" charset="0"/>
              </a:rPr>
              <a:t>[6]Kane G ,  Heinrich J . MIPS RISC Architecture[M]. Prentice Hall PTR, 1992.</a:t>
            </a:r>
            <a:endParaRPr lang="zh-CN" altLang="zh-CN" sz="2400" kern="100" dirty="0">
              <a:latin typeface="Arial" panose="020B0604020202020204" pitchFamily="34" charset="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6787376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A88F9E-7BAB-AF44-BD64-3B30E28A1AF2}"/>
              </a:ext>
            </a:extLst>
          </p:cNvPr>
          <p:cNvSpPr>
            <a:spLocks noGrp="1"/>
          </p:cNvSpPr>
          <p:nvPr>
            <p:ph type="ctrTitle"/>
          </p:nvPr>
        </p:nvSpPr>
        <p:spPr/>
        <p:txBody>
          <a:bodyPr/>
          <a:lstStyle/>
          <a:p>
            <a:r>
              <a:rPr kumimoji="1" lang="zh-CN" altLang="en-US" dirty="0">
                <a:latin typeface="SimHei" panose="02010609060101010101" pitchFamily="49" charset="-122"/>
                <a:ea typeface="SimHei" panose="02010609060101010101" pitchFamily="49" charset="-122"/>
              </a:rPr>
              <a:t>感谢各位聆听</a:t>
            </a:r>
          </a:p>
        </p:txBody>
      </p:sp>
      <p:sp>
        <p:nvSpPr>
          <p:cNvPr id="4" name="灯片编号占位符 3">
            <a:extLst>
              <a:ext uri="{FF2B5EF4-FFF2-40B4-BE49-F238E27FC236}">
                <a16:creationId xmlns:a16="http://schemas.microsoft.com/office/drawing/2014/main" id="{DEC9DB0B-B321-9E41-B757-DD0F00FB6338}"/>
              </a:ext>
            </a:extLst>
          </p:cNvPr>
          <p:cNvSpPr>
            <a:spLocks noGrp="1"/>
          </p:cNvSpPr>
          <p:nvPr>
            <p:ph type="sldNum" sz="quarter" idx="12"/>
          </p:nvPr>
        </p:nvSpPr>
        <p:spPr/>
        <p:txBody>
          <a:bodyPr/>
          <a:lstStyle/>
          <a:p>
            <a:fld id="{46ED3DFB-D36D-4541-BF03-E732CAA7FA92}" type="slidenum">
              <a:rPr kumimoji="1" lang="zh-CN" altLang="en-US" smtClean="0"/>
              <a:t>34</a:t>
            </a:fld>
            <a:endParaRPr kumimoji="1" lang="zh-CN" altLang="en-US"/>
          </a:p>
        </p:txBody>
      </p:sp>
      <p:pic>
        <p:nvPicPr>
          <p:cNvPr id="6" name="图片 5">
            <a:extLst>
              <a:ext uri="{FF2B5EF4-FFF2-40B4-BE49-F238E27FC236}">
                <a16:creationId xmlns:a16="http://schemas.microsoft.com/office/drawing/2014/main" id="{2A4ECBE9-F5F5-784A-8E3D-088A597E1700}"/>
              </a:ext>
            </a:extLst>
          </p:cNvPr>
          <p:cNvPicPr>
            <a:picLocks noChangeAspect="1"/>
          </p:cNvPicPr>
          <p:nvPr/>
        </p:nvPicPr>
        <p:blipFill>
          <a:blip r:embed="rId2"/>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8429022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CF0EDB-C434-254B-9278-CB008BD534EA}"/>
              </a:ext>
            </a:extLst>
          </p:cNvPr>
          <p:cNvSpPr>
            <a:spLocks noGrp="1"/>
          </p:cNvSpPr>
          <p:nvPr>
            <p:ph type="sldNum" sz="quarter" idx="12"/>
          </p:nvPr>
        </p:nvSpPr>
        <p:spPr/>
        <p:txBody>
          <a:bodyPr/>
          <a:lstStyle/>
          <a:p>
            <a:fld id="{46ED3DFB-D36D-4541-BF03-E732CAA7FA92}" type="slidenum">
              <a:rPr kumimoji="1" lang="zh-CN" altLang="en-US" smtClean="0"/>
              <a:t>35</a:t>
            </a:fld>
            <a:endParaRPr kumimoji="1" lang="zh-CN" altLang="en-US" dirty="0"/>
          </a:p>
        </p:txBody>
      </p:sp>
      <p:sp>
        <p:nvSpPr>
          <p:cNvPr id="6" name="标题 1">
            <a:extLst>
              <a:ext uri="{FF2B5EF4-FFF2-40B4-BE49-F238E27FC236}">
                <a16:creationId xmlns:a16="http://schemas.microsoft.com/office/drawing/2014/main" id="{B593FFB4-FCA6-1B4A-A5F0-900E4580B8EE}"/>
              </a:ext>
            </a:extLst>
          </p:cNvPr>
          <p:cNvSpPr>
            <a:spLocks noGrp="1"/>
          </p:cNvSpPr>
          <p:nvPr>
            <p:ph type="title"/>
          </p:nvPr>
        </p:nvSpPr>
        <p:spPr>
          <a:xfrm>
            <a:off x="838200" y="365125"/>
            <a:ext cx="10515600" cy="732155"/>
          </a:xfrm>
        </p:spPr>
        <p:txBody>
          <a:bodyPr>
            <a:normAutofit/>
          </a:bodyPr>
          <a:lstStyle/>
          <a:p>
            <a:pPr algn="ctr"/>
            <a:r>
              <a:rPr kumimoji="1" lang="en-US" altLang="zh-CN" sz="2400" dirty="0">
                <a:latin typeface="SimHei" panose="02010609060101010101" pitchFamily="49" charset="-122"/>
                <a:ea typeface="SimHei" panose="02010609060101010101" pitchFamily="49" charset="-122"/>
              </a:rPr>
              <a:t>MIPS</a:t>
            </a:r>
            <a:r>
              <a:rPr kumimoji="1" lang="zh-CN" altLang="en-US" sz="2400" dirty="0">
                <a:latin typeface="SimHei" panose="02010609060101010101" pitchFamily="49" charset="-122"/>
                <a:ea typeface="SimHei" panose="02010609060101010101" pitchFamily="49" charset="-122"/>
              </a:rPr>
              <a:t>发展历史简介（一）</a:t>
            </a:r>
          </a:p>
        </p:txBody>
      </p:sp>
      <p:cxnSp>
        <p:nvCxnSpPr>
          <p:cNvPr id="7" name="直线连接符 6">
            <a:extLst>
              <a:ext uri="{FF2B5EF4-FFF2-40B4-BE49-F238E27FC236}">
                <a16:creationId xmlns:a16="http://schemas.microsoft.com/office/drawing/2014/main" id="{A9C75FC1-C064-DA4B-9BEC-C978F68410A6}"/>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2" name="矩形 1">
            <a:extLst>
              <a:ext uri="{FF2B5EF4-FFF2-40B4-BE49-F238E27FC236}">
                <a16:creationId xmlns:a16="http://schemas.microsoft.com/office/drawing/2014/main" id="{A62F4025-A450-9D49-A5DE-04C47AC003F1}"/>
              </a:ext>
            </a:extLst>
          </p:cNvPr>
          <p:cNvSpPr/>
          <p:nvPr/>
        </p:nvSpPr>
        <p:spPr>
          <a:xfrm>
            <a:off x="758283" y="1206459"/>
            <a:ext cx="6096000" cy="5078313"/>
          </a:xfrm>
          <a:prstGeom prst="rect">
            <a:avLst/>
          </a:prstGeom>
        </p:spPr>
        <p:txBody>
          <a:bodyPr>
            <a:spAutoFit/>
          </a:bodyPr>
          <a:lstStyle/>
          <a:p>
            <a:r>
              <a:rPr lang="en-US" altLang="zh-CN" dirty="0"/>
              <a:t>1</a:t>
            </a:r>
            <a:r>
              <a:rPr lang="zh-CN" altLang="en-US" dirty="0"/>
              <a:t>、</a:t>
            </a:r>
            <a:r>
              <a:rPr lang="en-US" altLang="zh-CN" dirty="0"/>
              <a:t>MIPS Ⅰ</a:t>
            </a:r>
          </a:p>
          <a:p>
            <a:r>
              <a:rPr lang="zh-CN" altLang="en-US" dirty="0"/>
              <a:t>        提供载入</a:t>
            </a:r>
            <a:r>
              <a:rPr lang="en-US" altLang="zh-CN" dirty="0"/>
              <a:t>/</a:t>
            </a:r>
            <a:r>
              <a:rPr lang="zh-CN" altLang="en-US" dirty="0"/>
              <a:t>存储、计算、跳转、分支、协处理及其他特殊指令。该指令集架构用于最初的</a:t>
            </a:r>
            <a:r>
              <a:rPr lang="en-US" altLang="zh-CN" dirty="0"/>
              <a:t>MIPS</a:t>
            </a:r>
            <a:r>
              <a:rPr lang="zh-CN" altLang="en-US" dirty="0"/>
              <a:t>处理器</a:t>
            </a:r>
            <a:r>
              <a:rPr lang="en-US" altLang="zh-CN" dirty="0"/>
              <a:t>R2000/R3000</a:t>
            </a:r>
            <a:r>
              <a:rPr lang="zh-CN" altLang="en-US" dirty="0"/>
              <a:t>。</a:t>
            </a:r>
            <a:r>
              <a:rPr lang="en-US" altLang="zh-CN" dirty="0"/>
              <a:t>R2000</a:t>
            </a:r>
            <a:r>
              <a:rPr lang="zh-CN" altLang="en-US" dirty="0"/>
              <a:t>是</a:t>
            </a:r>
            <a:r>
              <a:rPr lang="en-US" altLang="zh-CN" dirty="0"/>
              <a:t>1985</a:t>
            </a:r>
            <a:r>
              <a:rPr lang="zh-CN" altLang="en-US" dirty="0"/>
              <a:t>年推出的首款</a:t>
            </a:r>
            <a:r>
              <a:rPr lang="en-US" altLang="zh-CN" dirty="0"/>
              <a:t>MIPS CPU</a:t>
            </a:r>
            <a:r>
              <a:rPr lang="zh-CN" altLang="en-US" dirty="0"/>
              <a:t>，由</a:t>
            </a:r>
            <a:r>
              <a:rPr lang="en-US" altLang="zh-CN" dirty="0"/>
              <a:t>110000</a:t>
            </a:r>
            <a:r>
              <a:rPr lang="zh-CN" altLang="en-US" dirty="0"/>
              <a:t>个晶体管组成，是一个</a:t>
            </a:r>
            <a:r>
              <a:rPr lang="en-US" altLang="zh-CN" dirty="0"/>
              <a:t>8MHz</a:t>
            </a:r>
            <a:r>
              <a:rPr lang="zh-CN" altLang="en-US" dirty="0"/>
              <a:t>的</a:t>
            </a:r>
            <a:r>
              <a:rPr lang="en-US" altLang="zh-CN" dirty="0"/>
              <a:t>32</a:t>
            </a:r>
            <a:r>
              <a:rPr lang="zh-CN" altLang="en-US" dirty="0"/>
              <a:t>位处理器。</a:t>
            </a:r>
            <a:endParaRPr lang="en-US" altLang="zh-CN" dirty="0"/>
          </a:p>
          <a:p>
            <a:r>
              <a:rPr lang="en-US" altLang="zh-CN" dirty="0"/>
              <a:t>2</a:t>
            </a:r>
            <a:r>
              <a:rPr lang="zh-CN" altLang="en-US" dirty="0"/>
              <a:t>、</a:t>
            </a:r>
            <a:r>
              <a:rPr lang="en-US" altLang="zh-CN" dirty="0"/>
              <a:t>MIPS Ⅱ</a:t>
            </a:r>
          </a:p>
          <a:p>
            <a:r>
              <a:rPr lang="zh-CN" altLang="en-US" dirty="0"/>
              <a:t>        添加了自陷指令、链接载入指令、条件存储指令、同步指令、可能分支指令、平方根指令。</a:t>
            </a:r>
            <a:r>
              <a:rPr lang="en-US" altLang="zh-CN" dirty="0" err="1"/>
              <a:t>MIPSⅡ</a:t>
            </a:r>
            <a:r>
              <a:rPr lang="zh-CN" altLang="en-US" dirty="0"/>
              <a:t>指令集架构是后期</a:t>
            </a:r>
            <a:r>
              <a:rPr lang="en-US" altLang="zh-CN" dirty="0"/>
              <a:t>MIPS32</a:t>
            </a:r>
            <a:r>
              <a:rPr lang="zh-CN" altLang="en-US" dirty="0"/>
              <a:t>指令集架构的直接先驱。</a:t>
            </a:r>
          </a:p>
          <a:p>
            <a:r>
              <a:rPr lang="zh-CN" altLang="en-US" dirty="0"/>
              <a:t> </a:t>
            </a:r>
            <a:r>
              <a:rPr lang="en-US" altLang="zh-CN" dirty="0"/>
              <a:t>3</a:t>
            </a:r>
            <a:r>
              <a:rPr lang="zh-CN" altLang="en-US" dirty="0"/>
              <a:t>、</a:t>
            </a:r>
            <a:r>
              <a:rPr lang="en-US" altLang="zh-CN" dirty="0"/>
              <a:t>MIPS Ⅲ</a:t>
            </a:r>
          </a:p>
          <a:p>
            <a:r>
              <a:rPr lang="en-US" altLang="zh-CN" dirty="0"/>
              <a:t>        </a:t>
            </a:r>
            <a:r>
              <a:rPr lang="zh-CN" altLang="en-US" dirty="0"/>
              <a:t>提供了</a:t>
            </a:r>
            <a:r>
              <a:rPr lang="en-US" altLang="zh-CN" dirty="0"/>
              <a:t>32</a:t>
            </a:r>
            <a:r>
              <a:rPr lang="zh-CN" altLang="en-US" dirty="0"/>
              <a:t>位指令集，同一时候支持</a:t>
            </a:r>
            <a:r>
              <a:rPr lang="en-US" altLang="zh-CN" dirty="0"/>
              <a:t>64</a:t>
            </a:r>
            <a:r>
              <a:rPr lang="zh-CN" altLang="en-US" dirty="0"/>
              <a:t>位指令集。最初用于</a:t>
            </a:r>
            <a:r>
              <a:rPr lang="en-US" altLang="zh-CN" dirty="0"/>
              <a:t>MIPS</a:t>
            </a:r>
            <a:r>
              <a:rPr lang="zh-CN" altLang="en-US" dirty="0"/>
              <a:t>处理器</a:t>
            </a:r>
            <a:r>
              <a:rPr lang="en-US" altLang="zh-CN" dirty="0"/>
              <a:t>R4000</a:t>
            </a:r>
            <a:r>
              <a:rPr lang="zh-CN" altLang="en-US" dirty="0"/>
              <a:t>。</a:t>
            </a:r>
            <a:r>
              <a:rPr lang="en-US" altLang="zh-CN" dirty="0"/>
              <a:t>R4000</a:t>
            </a:r>
            <a:r>
              <a:rPr lang="zh-CN" altLang="en-US" dirty="0"/>
              <a:t>是于</a:t>
            </a:r>
            <a:r>
              <a:rPr lang="en-US" altLang="zh-CN" dirty="0"/>
              <a:t>1991</a:t>
            </a:r>
            <a:r>
              <a:rPr lang="zh-CN" altLang="en-US" dirty="0"/>
              <a:t>年推出的</a:t>
            </a:r>
            <a:r>
              <a:rPr lang="en-US" altLang="zh-CN" dirty="0"/>
              <a:t>64</a:t>
            </a:r>
            <a:r>
              <a:rPr lang="zh-CN" altLang="en-US" dirty="0"/>
              <a:t>位处理器，首次增加了浮点处理器单元，主时钟频率提高到了</a:t>
            </a:r>
            <a:r>
              <a:rPr lang="en-US" altLang="zh-CN" dirty="0"/>
              <a:t>100MHz</a:t>
            </a:r>
            <a:r>
              <a:rPr lang="zh-CN" altLang="en-US" dirty="0"/>
              <a:t>。后来出现了一系列的</a:t>
            </a:r>
            <a:r>
              <a:rPr lang="en-US" altLang="zh-CN" dirty="0"/>
              <a:t>R4000</a:t>
            </a:r>
            <a:r>
              <a:rPr lang="zh-CN" altLang="en-US" dirty="0"/>
              <a:t>处理器。</a:t>
            </a:r>
          </a:p>
          <a:p>
            <a:r>
              <a:rPr lang="en-US" altLang="zh-CN" dirty="0"/>
              <a:t>4</a:t>
            </a:r>
            <a:r>
              <a:rPr lang="zh-CN" altLang="en-US" dirty="0"/>
              <a:t>、</a:t>
            </a:r>
            <a:r>
              <a:rPr lang="en-US" altLang="zh-CN" dirty="0"/>
              <a:t>MIPS Ⅳ</a:t>
            </a:r>
          </a:p>
          <a:p>
            <a:r>
              <a:rPr lang="en-US" altLang="zh-CN" dirty="0"/>
              <a:t>        </a:t>
            </a:r>
            <a:r>
              <a:rPr lang="zh-CN" altLang="en-US" dirty="0"/>
              <a:t>在</a:t>
            </a:r>
            <a:r>
              <a:rPr lang="en-US" altLang="zh-CN" dirty="0"/>
              <a:t>MIPS III</a:t>
            </a:r>
            <a:r>
              <a:rPr lang="zh-CN" altLang="en-US" dirty="0"/>
              <a:t>基础上添加了条件移动指令、预取指令以及一些浮点指令。</a:t>
            </a:r>
            <a:r>
              <a:rPr lang="en-US" altLang="zh-CN" dirty="0"/>
              <a:t>MIPS IV</a:t>
            </a:r>
            <a:r>
              <a:rPr lang="zh-CN" altLang="en-US" dirty="0"/>
              <a:t>增加了一些功能来改善指令级并行性，并为单精度和双精度</a:t>
            </a:r>
            <a:r>
              <a:rPr lang="en-US" altLang="zh-CN" dirty="0"/>
              <a:t>FPN</a:t>
            </a:r>
            <a:r>
              <a:rPr lang="zh-CN" altLang="en-US" dirty="0"/>
              <a:t>添加了几个新的</a:t>
            </a:r>
            <a:r>
              <a:rPr lang="en-US" altLang="zh-CN" dirty="0"/>
              <a:t>FP</a:t>
            </a:r>
            <a:r>
              <a:rPr lang="zh-CN" altLang="en-US" dirty="0"/>
              <a:t>算术指令。</a:t>
            </a:r>
          </a:p>
        </p:txBody>
      </p:sp>
      <p:grpSp>
        <p:nvGrpSpPr>
          <p:cNvPr id="10" name="组合 9">
            <a:extLst>
              <a:ext uri="{FF2B5EF4-FFF2-40B4-BE49-F238E27FC236}">
                <a16:creationId xmlns:a16="http://schemas.microsoft.com/office/drawing/2014/main" id="{D7C6DF3D-AC92-A447-AE76-D366B8A73390}"/>
              </a:ext>
            </a:extLst>
          </p:cNvPr>
          <p:cNvGrpSpPr/>
          <p:nvPr/>
        </p:nvGrpSpPr>
        <p:grpSpPr>
          <a:xfrm>
            <a:off x="8448657" y="1253547"/>
            <a:ext cx="2905143" cy="4015822"/>
            <a:chOff x="8448657" y="1253547"/>
            <a:chExt cx="2905143" cy="4015822"/>
          </a:xfrm>
        </p:grpSpPr>
        <p:pic>
          <p:nvPicPr>
            <p:cNvPr id="9" name="图片 8" descr="表格&#10;&#10;描述已自动生成">
              <a:extLst>
                <a:ext uri="{FF2B5EF4-FFF2-40B4-BE49-F238E27FC236}">
                  <a16:creationId xmlns:a16="http://schemas.microsoft.com/office/drawing/2014/main" id="{BFCB60FE-1CF2-5046-9FA8-CA852B7FEF8B}"/>
                </a:ext>
              </a:extLst>
            </p:cNvPr>
            <p:cNvPicPr>
              <a:picLocks noChangeAspect="1"/>
            </p:cNvPicPr>
            <p:nvPr/>
          </p:nvPicPr>
          <p:blipFill rotWithShape="1">
            <a:blip r:embed="rId2">
              <a:extLst>
                <a:ext uri="{28A0092B-C50C-407E-A947-70E740481C1C}">
                  <a14:useLocalDpi xmlns:a14="http://schemas.microsoft.com/office/drawing/2010/main" val="0"/>
                </a:ext>
              </a:extLst>
            </a:blip>
            <a:srcRect l="-2552" t="8658" r="-1"/>
            <a:stretch/>
          </p:blipFill>
          <p:spPr>
            <a:xfrm>
              <a:off x="8448657" y="1253547"/>
              <a:ext cx="2905143" cy="3654305"/>
            </a:xfrm>
            <a:prstGeom prst="rect">
              <a:avLst/>
            </a:prstGeom>
          </p:spPr>
        </p:pic>
        <p:sp>
          <p:nvSpPr>
            <p:cNvPr id="3" name="文本框 2">
              <a:extLst>
                <a:ext uri="{FF2B5EF4-FFF2-40B4-BE49-F238E27FC236}">
                  <a16:creationId xmlns:a16="http://schemas.microsoft.com/office/drawing/2014/main" id="{F9379160-BFB5-164E-8D1B-D1BE8CFF502F}"/>
                </a:ext>
              </a:extLst>
            </p:cNvPr>
            <p:cNvSpPr txBox="1"/>
            <p:nvPr/>
          </p:nvSpPr>
          <p:spPr>
            <a:xfrm>
              <a:off x="9176530" y="4900037"/>
              <a:ext cx="1611339" cy="369332"/>
            </a:xfrm>
            <a:prstGeom prst="rect">
              <a:avLst/>
            </a:prstGeom>
            <a:noFill/>
          </p:spPr>
          <p:txBody>
            <a:bodyPr wrap="none" rtlCol="0">
              <a:spAutoFit/>
            </a:bodyPr>
            <a:lstStyle/>
            <a:p>
              <a:r>
                <a:rPr kumimoji="1" lang="en-US" altLang="zh-CN" dirty="0"/>
                <a:t>MIPS</a:t>
              </a:r>
              <a:r>
                <a:rPr kumimoji="1" lang="zh-CN" altLang="en-US" dirty="0"/>
                <a:t>发展版本</a:t>
              </a:r>
              <a:endParaRPr kumimoji="1" lang="en-US" altLang="zh-CN" dirty="0"/>
            </a:p>
          </p:txBody>
        </p:sp>
      </p:grpSp>
      <p:pic>
        <p:nvPicPr>
          <p:cNvPr id="11" name="图片 10">
            <a:extLst>
              <a:ext uri="{FF2B5EF4-FFF2-40B4-BE49-F238E27FC236}">
                <a16:creationId xmlns:a16="http://schemas.microsoft.com/office/drawing/2014/main" id="{9C06D90F-D68B-8E42-9670-3EA1C18FC0F6}"/>
              </a:ext>
            </a:extLst>
          </p:cNvPr>
          <p:cNvPicPr>
            <a:picLocks noChangeAspect="1"/>
          </p:cNvPicPr>
          <p:nvPr/>
        </p:nvPicPr>
        <p:blipFill>
          <a:blip r:embed="rId3"/>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32989060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CF0EDB-C434-254B-9278-CB008BD534EA}"/>
              </a:ext>
            </a:extLst>
          </p:cNvPr>
          <p:cNvSpPr>
            <a:spLocks noGrp="1"/>
          </p:cNvSpPr>
          <p:nvPr>
            <p:ph type="sldNum" sz="quarter" idx="12"/>
          </p:nvPr>
        </p:nvSpPr>
        <p:spPr/>
        <p:txBody>
          <a:bodyPr/>
          <a:lstStyle/>
          <a:p>
            <a:fld id="{46ED3DFB-D36D-4541-BF03-E732CAA7FA92}" type="slidenum">
              <a:rPr kumimoji="1" lang="zh-CN" altLang="en-US" smtClean="0"/>
              <a:t>36</a:t>
            </a:fld>
            <a:endParaRPr kumimoji="1" lang="zh-CN" altLang="en-US" dirty="0"/>
          </a:p>
        </p:txBody>
      </p:sp>
      <p:sp>
        <p:nvSpPr>
          <p:cNvPr id="6" name="标题 1">
            <a:extLst>
              <a:ext uri="{FF2B5EF4-FFF2-40B4-BE49-F238E27FC236}">
                <a16:creationId xmlns:a16="http://schemas.microsoft.com/office/drawing/2014/main" id="{B593FFB4-FCA6-1B4A-A5F0-900E4580B8EE}"/>
              </a:ext>
            </a:extLst>
          </p:cNvPr>
          <p:cNvSpPr>
            <a:spLocks noGrp="1"/>
          </p:cNvSpPr>
          <p:nvPr>
            <p:ph type="title"/>
          </p:nvPr>
        </p:nvSpPr>
        <p:spPr>
          <a:xfrm>
            <a:off x="838200" y="365125"/>
            <a:ext cx="10515600" cy="732155"/>
          </a:xfrm>
        </p:spPr>
        <p:txBody>
          <a:bodyPr>
            <a:normAutofit/>
          </a:bodyPr>
          <a:lstStyle/>
          <a:p>
            <a:pPr algn="ctr"/>
            <a:r>
              <a:rPr kumimoji="1" lang="en-US" altLang="zh-CN" sz="2400" dirty="0">
                <a:latin typeface="SimHei" panose="02010609060101010101" pitchFamily="49" charset="-122"/>
                <a:ea typeface="SimHei" panose="02010609060101010101" pitchFamily="49" charset="-122"/>
              </a:rPr>
              <a:t>MIPS</a:t>
            </a:r>
            <a:r>
              <a:rPr kumimoji="1" lang="zh-CN" altLang="en-US" sz="2400" dirty="0">
                <a:latin typeface="SimHei" panose="02010609060101010101" pitchFamily="49" charset="-122"/>
                <a:ea typeface="SimHei" panose="02010609060101010101" pitchFamily="49" charset="-122"/>
              </a:rPr>
              <a:t>发展历史简介（二）</a:t>
            </a:r>
          </a:p>
        </p:txBody>
      </p:sp>
      <p:cxnSp>
        <p:nvCxnSpPr>
          <p:cNvPr id="7" name="直线连接符 6">
            <a:extLst>
              <a:ext uri="{FF2B5EF4-FFF2-40B4-BE49-F238E27FC236}">
                <a16:creationId xmlns:a16="http://schemas.microsoft.com/office/drawing/2014/main" id="{A9C75FC1-C064-DA4B-9BEC-C978F68410A6}"/>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sp>
        <p:nvSpPr>
          <p:cNvPr id="2" name="矩形 1">
            <a:extLst>
              <a:ext uri="{FF2B5EF4-FFF2-40B4-BE49-F238E27FC236}">
                <a16:creationId xmlns:a16="http://schemas.microsoft.com/office/drawing/2014/main" id="{A62F4025-A450-9D49-A5DE-04C47AC003F1}"/>
              </a:ext>
            </a:extLst>
          </p:cNvPr>
          <p:cNvSpPr/>
          <p:nvPr/>
        </p:nvSpPr>
        <p:spPr>
          <a:xfrm>
            <a:off x="758283" y="1206459"/>
            <a:ext cx="6096000" cy="5078313"/>
          </a:xfrm>
          <a:prstGeom prst="rect">
            <a:avLst/>
          </a:prstGeom>
        </p:spPr>
        <p:txBody>
          <a:bodyPr>
            <a:spAutoFit/>
          </a:bodyPr>
          <a:lstStyle/>
          <a:p>
            <a:r>
              <a:rPr lang="en-US" altLang="zh-CN" dirty="0"/>
              <a:t>5</a:t>
            </a:r>
            <a:r>
              <a:rPr lang="zh-CN" altLang="en-US" dirty="0"/>
              <a:t>、</a:t>
            </a:r>
            <a:r>
              <a:rPr lang="en-US" altLang="zh-CN" dirty="0"/>
              <a:t>MIPS Ⅴ</a:t>
            </a:r>
          </a:p>
          <a:p>
            <a:r>
              <a:rPr lang="zh-CN" altLang="en-US" dirty="0"/>
              <a:t>        在</a:t>
            </a:r>
            <a:r>
              <a:rPr lang="en-US" altLang="zh-CN" dirty="0"/>
              <a:t>MIPS IV</a:t>
            </a:r>
            <a:r>
              <a:rPr lang="zh-CN" altLang="en-US" dirty="0"/>
              <a:t>的基础上添加了能够提高代码生产效率和数据转移效率的指令。可是没有一个处理器基于该架构。</a:t>
            </a:r>
            <a:r>
              <a:rPr lang="en-US" altLang="zh-CN" dirty="0"/>
              <a:t>MIPS V</a:t>
            </a:r>
            <a:r>
              <a:rPr lang="zh-CN" altLang="en-US" dirty="0"/>
              <a:t>指令集架构是后期</a:t>
            </a:r>
            <a:r>
              <a:rPr lang="en-US" altLang="zh-CN" dirty="0"/>
              <a:t>MIPS64</a:t>
            </a:r>
            <a:r>
              <a:rPr lang="zh-CN" altLang="en-US" dirty="0"/>
              <a:t>指令集架构的直接先驱。</a:t>
            </a:r>
          </a:p>
          <a:p>
            <a:r>
              <a:rPr lang="en-US" altLang="zh-CN" dirty="0"/>
              <a:t>6</a:t>
            </a:r>
            <a:r>
              <a:rPr lang="zh-CN" altLang="en-US" dirty="0"/>
              <a:t>、</a:t>
            </a:r>
            <a:r>
              <a:rPr lang="en-US" altLang="zh-CN" dirty="0"/>
              <a:t>MIPS32/64</a:t>
            </a:r>
          </a:p>
          <a:p>
            <a:r>
              <a:rPr lang="en-US" altLang="zh-CN" dirty="0"/>
              <a:t>        MIPS32/64</a:t>
            </a:r>
            <a:r>
              <a:rPr lang="zh-CN" altLang="en-US" dirty="0"/>
              <a:t>于</a:t>
            </a:r>
            <a:r>
              <a:rPr lang="en-US" altLang="zh-CN" dirty="0"/>
              <a:t>1998</a:t>
            </a:r>
            <a:r>
              <a:rPr lang="zh-CN" altLang="en-US" dirty="0"/>
              <a:t>年提出，</a:t>
            </a:r>
            <a:r>
              <a:rPr lang="en-US" altLang="zh-CN" dirty="0"/>
              <a:t>MIPS32</a:t>
            </a:r>
            <a:r>
              <a:rPr lang="zh-CN" altLang="en-US" dirty="0"/>
              <a:t>以</a:t>
            </a:r>
            <a:r>
              <a:rPr lang="en-US" altLang="zh-CN" dirty="0"/>
              <a:t>MIPS II</a:t>
            </a:r>
            <a:r>
              <a:rPr lang="zh-CN" altLang="en-US" dirty="0"/>
              <a:t>架构为基础，选择性地增加了</a:t>
            </a:r>
            <a:r>
              <a:rPr lang="en-US" altLang="zh-CN" dirty="0"/>
              <a:t>MIPS III</a:t>
            </a:r>
            <a:r>
              <a:rPr lang="zh-CN" altLang="en-US" dirty="0"/>
              <a:t>、</a:t>
            </a:r>
            <a:r>
              <a:rPr lang="en-US" altLang="zh-CN" dirty="0"/>
              <a:t>MIPS IV</a:t>
            </a:r>
            <a:r>
              <a:rPr lang="zh-CN" altLang="en-US" dirty="0"/>
              <a:t>、</a:t>
            </a:r>
            <a:r>
              <a:rPr lang="en-US" altLang="zh-CN" dirty="0"/>
              <a:t>MIPS V</a:t>
            </a:r>
            <a:r>
              <a:rPr lang="zh-CN" altLang="en-US" dirty="0"/>
              <a:t>，提高了代码生成和数据移动的效率。</a:t>
            </a:r>
            <a:r>
              <a:rPr lang="en-US" altLang="zh-CN" dirty="0"/>
              <a:t>MIPS64</a:t>
            </a:r>
            <a:r>
              <a:rPr lang="zh-CN" altLang="en-US" dirty="0"/>
              <a:t>以</a:t>
            </a:r>
            <a:r>
              <a:rPr lang="en-US" altLang="zh-CN" dirty="0"/>
              <a:t>MIPS V</a:t>
            </a:r>
            <a:r>
              <a:rPr lang="zh-CN" altLang="en-US" dirty="0"/>
              <a:t>架构为基础，兼容</a:t>
            </a:r>
            <a:r>
              <a:rPr lang="en-US" altLang="zh-CN" dirty="0"/>
              <a:t>MIPS32</a:t>
            </a:r>
            <a:r>
              <a:rPr lang="zh-CN" altLang="en-US" dirty="0"/>
              <a:t>。</a:t>
            </a:r>
          </a:p>
          <a:p>
            <a:r>
              <a:rPr lang="en-US" altLang="zh-CN" dirty="0"/>
              <a:t>7</a:t>
            </a:r>
            <a:r>
              <a:rPr lang="zh-CN" altLang="en-US" dirty="0"/>
              <a:t>、</a:t>
            </a:r>
            <a:r>
              <a:rPr lang="en-US" altLang="zh-CN" dirty="0"/>
              <a:t>microMIPS32/64</a:t>
            </a:r>
          </a:p>
          <a:p>
            <a:r>
              <a:rPr lang="en-US" altLang="zh-CN" dirty="0"/>
              <a:t>        microMIPS32/64</a:t>
            </a:r>
            <a:r>
              <a:rPr lang="zh-CN" altLang="en-US" dirty="0"/>
              <a:t>指令集架构集成了</a:t>
            </a:r>
            <a:r>
              <a:rPr lang="en-US" altLang="zh-CN" dirty="0"/>
              <a:t>16</a:t>
            </a:r>
            <a:r>
              <a:rPr lang="zh-CN" altLang="en-US" dirty="0"/>
              <a:t>位和</a:t>
            </a:r>
            <a:r>
              <a:rPr lang="en-US" altLang="zh-CN" dirty="0"/>
              <a:t>32</a:t>
            </a:r>
            <a:r>
              <a:rPr lang="zh-CN" altLang="en-US" dirty="0"/>
              <a:t>位优化指令的高性能代码压缩技术，保持了</a:t>
            </a:r>
            <a:r>
              <a:rPr lang="en-US" altLang="zh-CN" dirty="0"/>
              <a:t>98%</a:t>
            </a:r>
            <a:r>
              <a:rPr lang="zh-CN" altLang="en-US" dirty="0"/>
              <a:t>的</a:t>
            </a:r>
            <a:r>
              <a:rPr lang="en-US" altLang="zh-CN" dirty="0"/>
              <a:t>MIPS32</a:t>
            </a:r>
            <a:r>
              <a:rPr lang="zh-CN" altLang="en-US" dirty="0"/>
              <a:t>性能，同一时候减少了至少</a:t>
            </a:r>
            <a:r>
              <a:rPr lang="en-US" altLang="zh-CN" dirty="0"/>
              <a:t>30%</a:t>
            </a:r>
            <a:r>
              <a:rPr lang="zh-CN" altLang="en-US" dirty="0"/>
              <a:t>的代码体积，从而减少芯片成本，也有助于减少系统功耗。</a:t>
            </a:r>
          </a:p>
          <a:p>
            <a:r>
              <a:rPr lang="en-US" altLang="zh-CN" dirty="0"/>
              <a:t>8</a:t>
            </a:r>
            <a:r>
              <a:rPr lang="zh-CN" altLang="en-US" dirty="0"/>
              <a:t>、</a:t>
            </a:r>
            <a:r>
              <a:rPr lang="en-US" altLang="zh-CN" dirty="0"/>
              <a:t>nano MIPS</a:t>
            </a:r>
            <a:r>
              <a:rPr lang="zh-CN" altLang="en-US" dirty="0"/>
              <a:t>架构</a:t>
            </a:r>
          </a:p>
          <a:p>
            <a:r>
              <a:rPr lang="en-US" altLang="zh-CN" dirty="0"/>
              <a:t>        Nano MIPS</a:t>
            </a:r>
            <a:r>
              <a:rPr lang="zh-CN" altLang="en-US" dirty="0"/>
              <a:t>是专为嵌入式设备而设计的，是一种可变长度指令集架构（</a:t>
            </a:r>
            <a:r>
              <a:rPr lang="en-US" altLang="zh-CN" dirty="0"/>
              <a:t>ISA</a:t>
            </a:r>
            <a:r>
              <a:rPr lang="zh-CN" altLang="en-US" dirty="0"/>
              <a:t>），可在显著减小代码大小的情况下提供高性能，与</a:t>
            </a:r>
            <a:r>
              <a:rPr lang="en-US" altLang="zh-CN" dirty="0"/>
              <a:t>MIPS32</a:t>
            </a:r>
            <a:r>
              <a:rPr lang="zh-CN" altLang="en-US" dirty="0"/>
              <a:t>相比，它可以交付多达</a:t>
            </a:r>
            <a:r>
              <a:rPr lang="en-US" altLang="zh-CN" dirty="0"/>
              <a:t>40</a:t>
            </a:r>
            <a:r>
              <a:rPr lang="zh-CN" altLang="en-US" dirty="0"/>
              <a:t>％的代码。</a:t>
            </a:r>
          </a:p>
        </p:txBody>
      </p:sp>
      <p:grpSp>
        <p:nvGrpSpPr>
          <p:cNvPr id="10" name="组合 9">
            <a:extLst>
              <a:ext uri="{FF2B5EF4-FFF2-40B4-BE49-F238E27FC236}">
                <a16:creationId xmlns:a16="http://schemas.microsoft.com/office/drawing/2014/main" id="{D7C6DF3D-AC92-A447-AE76-D366B8A73390}"/>
              </a:ext>
            </a:extLst>
          </p:cNvPr>
          <p:cNvGrpSpPr/>
          <p:nvPr/>
        </p:nvGrpSpPr>
        <p:grpSpPr>
          <a:xfrm>
            <a:off x="8448657" y="1253547"/>
            <a:ext cx="2905143" cy="4015822"/>
            <a:chOff x="8448657" y="1253547"/>
            <a:chExt cx="2905143" cy="4015822"/>
          </a:xfrm>
        </p:grpSpPr>
        <p:pic>
          <p:nvPicPr>
            <p:cNvPr id="9" name="图片 8" descr="表格&#10;&#10;描述已自动生成">
              <a:extLst>
                <a:ext uri="{FF2B5EF4-FFF2-40B4-BE49-F238E27FC236}">
                  <a16:creationId xmlns:a16="http://schemas.microsoft.com/office/drawing/2014/main" id="{BFCB60FE-1CF2-5046-9FA8-CA852B7FEF8B}"/>
                </a:ext>
              </a:extLst>
            </p:cNvPr>
            <p:cNvPicPr>
              <a:picLocks noChangeAspect="1"/>
            </p:cNvPicPr>
            <p:nvPr/>
          </p:nvPicPr>
          <p:blipFill rotWithShape="1">
            <a:blip r:embed="rId2">
              <a:extLst>
                <a:ext uri="{28A0092B-C50C-407E-A947-70E740481C1C}">
                  <a14:useLocalDpi xmlns:a14="http://schemas.microsoft.com/office/drawing/2010/main" val="0"/>
                </a:ext>
              </a:extLst>
            </a:blip>
            <a:srcRect l="-2552" t="8658" r="-1"/>
            <a:stretch/>
          </p:blipFill>
          <p:spPr>
            <a:xfrm>
              <a:off x="8448657" y="1253547"/>
              <a:ext cx="2905143" cy="3654305"/>
            </a:xfrm>
            <a:prstGeom prst="rect">
              <a:avLst/>
            </a:prstGeom>
          </p:spPr>
        </p:pic>
        <p:sp>
          <p:nvSpPr>
            <p:cNvPr id="3" name="文本框 2">
              <a:extLst>
                <a:ext uri="{FF2B5EF4-FFF2-40B4-BE49-F238E27FC236}">
                  <a16:creationId xmlns:a16="http://schemas.microsoft.com/office/drawing/2014/main" id="{F9379160-BFB5-164E-8D1B-D1BE8CFF502F}"/>
                </a:ext>
              </a:extLst>
            </p:cNvPr>
            <p:cNvSpPr txBox="1"/>
            <p:nvPr/>
          </p:nvSpPr>
          <p:spPr>
            <a:xfrm>
              <a:off x="9176530" y="4900037"/>
              <a:ext cx="1611339" cy="369332"/>
            </a:xfrm>
            <a:prstGeom prst="rect">
              <a:avLst/>
            </a:prstGeom>
            <a:noFill/>
          </p:spPr>
          <p:txBody>
            <a:bodyPr wrap="none" rtlCol="0">
              <a:spAutoFit/>
            </a:bodyPr>
            <a:lstStyle/>
            <a:p>
              <a:r>
                <a:rPr kumimoji="1" lang="en-US" altLang="zh-CN" dirty="0"/>
                <a:t>MIPS</a:t>
              </a:r>
              <a:r>
                <a:rPr kumimoji="1" lang="zh-CN" altLang="en-US" dirty="0"/>
                <a:t>发展版本</a:t>
              </a:r>
              <a:endParaRPr kumimoji="1" lang="en-US" altLang="zh-CN" dirty="0"/>
            </a:p>
          </p:txBody>
        </p:sp>
      </p:grpSp>
      <p:pic>
        <p:nvPicPr>
          <p:cNvPr id="11" name="图片 10">
            <a:hlinkClick r:id="rId3" action="ppaction://hlinksldjump"/>
            <a:extLst>
              <a:ext uri="{FF2B5EF4-FFF2-40B4-BE49-F238E27FC236}">
                <a16:creationId xmlns:a16="http://schemas.microsoft.com/office/drawing/2014/main" id="{FC75B5C0-5A94-B447-A498-BF68EB9A5FD7}"/>
              </a:ext>
            </a:extLst>
          </p:cNvPr>
          <p:cNvPicPr>
            <a:picLocks noChangeAspect="1"/>
          </p:cNvPicPr>
          <p:nvPr/>
        </p:nvPicPr>
        <p:blipFill>
          <a:blip r:embed="rId4"/>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36900203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hlinkClick r:id="rId2" action="ppaction://hlinksldjump"/>
            <a:extLst>
              <a:ext uri="{FF2B5EF4-FFF2-40B4-BE49-F238E27FC236}">
                <a16:creationId xmlns:a16="http://schemas.microsoft.com/office/drawing/2014/main" id="{44D5DF39-FD06-944A-9DC3-897DB9248879}"/>
              </a:ext>
            </a:extLst>
          </p:cNvPr>
          <p:cNvPicPr>
            <a:picLocks noChangeAspect="1"/>
          </p:cNvPicPr>
          <p:nvPr/>
        </p:nvPicPr>
        <p:blipFill>
          <a:blip r:embed="rId3"/>
          <a:stretch>
            <a:fillRect/>
          </a:stretch>
        </p:blipFill>
        <p:spPr>
          <a:xfrm>
            <a:off x="2009620" y="905772"/>
            <a:ext cx="8172760" cy="5046455"/>
          </a:xfrm>
          <a:prstGeom prst="rect">
            <a:avLst/>
          </a:prstGeom>
        </p:spPr>
      </p:pic>
    </p:spTree>
    <p:extLst>
      <p:ext uri="{BB962C8B-B14F-4D97-AF65-F5344CB8AC3E}">
        <p14:creationId xmlns:p14="http://schemas.microsoft.com/office/powerpoint/2010/main" val="3649494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hlinkClick r:id="rId2" action="ppaction://hlinksldjump"/>
            <a:extLst>
              <a:ext uri="{FF2B5EF4-FFF2-40B4-BE49-F238E27FC236}">
                <a16:creationId xmlns:a16="http://schemas.microsoft.com/office/drawing/2014/main" id="{266C46B2-B0F1-2649-9BB4-A39BC6D62432}"/>
              </a:ext>
            </a:extLst>
          </p:cNvPr>
          <p:cNvPicPr>
            <a:picLocks noChangeAspect="1"/>
          </p:cNvPicPr>
          <p:nvPr/>
        </p:nvPicPr>
        <p:blipFill>
          <a:blip r:embed="rId3"/>
          <a:stretch>
            <a:fillRect/>
          </a:stretch>
        </p:blipFill>
        <p:spPr>
          <a:xfrm>
            <a:off x="1406876" y="1610958"/>
            <a:ext cx="10371287" cy="3636084"/>
          </a:xfrm>
          <a:prstGeom prst="rect">
            <a:avLst/>
          </a:prstGeom>
        </p:spPr>
      </p:pic>
    </p:spTree>
    <p:extLst>
      <p:ext uri="{BB962C8B-B14F-4D97-AF65-F5344CB8AC3E}">
        <p14:creationId xmlns:p14="http://schemas.microsoft.com/office/powerpoint/2010/main" val="12611280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CF0EDB-C434-254B-9278-CB008BD534EA}"/>
              </a:ext>
            </a:extLst>
          </p:cNvPr>
          <p:cNvSpPr>
            <a:spLocks noGrp="1"/>
          </p:cNvSpPr>
          <p:nvPr>
            <p:ph type="sldNum" sz="quarter" idx="12"/>
          </p:nvPr>
        </p:nvSpPr>
        <p:spPr/>
        <p:txBody>
          <a:bodyPr/>
          <a:lstStyle/>
          <a:p>
            <a:fld id="{46ED3DFB-D36D-4541-BF03-E732CAA7FA92}" type="slidenum">
              <a:rPr kumimoji="1" lang="zh-CN" altLang="en-US" smtClean="0"/>
              <a:t>4</a:t>
            </a:fld>
            <a:endParaRPr kumimoji="1" lang="zh-CN" altLang="en-US" dirty="0"/>
          </a:p>
        </p:txBody>
      </p:sp>
      <p:sp>
        <p:nvSpPr>
          <p:cNvPr id="6" name="标题 1">
            <a:extLst>
              <a:ext uri="{FF2B5EF4-FFF2-40B4-BE49-F238E27FC236}">
                <a16:creationId xmlns:a16="http://schemas.microsoft.com/office/drawing/2014/main" id="{B593FFB4-FCA6-1B4A-A5F0-900E4580B8EE}"/>
              </a:ext>
            </a:extLst>
          </p:cNvPr>
          <p:cNvSpPr>
            <a:spLocks noGrp="1"/>
          </p:cNvSpPr>
          <p:nvPr>
            <p:ph type="title"/>
          </p:nvPr>
        </p:nvSpPr>
        <p:spPr>
          <a:xfrm>
            <a:off x="838200" y="365125"/>
            <a:ext cx="10515600" cy="732155"/>
          </a:xfrm>
        </p:spPr>
        <p:txBody>
          <a:bodyPr>
            <a:normAutofit/>
          </a:bodyPr>
          <a:lstStyle/>
          <a:p>
            <a:pPr algn="ctr"/>
            <a:r>
              <a:rPr kumimoji="1" lang="en-US" altLang="zh-CN" sz="2400" dirty="0">
                <a:latin typeface="SimHei" panose="02010609060101010101" pitchFamily="49" charset="-122"/>
                <a:ea typeface="SimHei" panose="02010609060101010101" pitchFamily="49" charset="-122"/>
              </a:rPr>
              <a:t>MIPS</a:t>
            </a:r>
            <a:r>
              <a:rPr kumimoji="1" lang="zh-CN" altLang="en-US" sz="2400" dirty="0">
                <a:latin typeface="SimHei" panose="02010609060101010101" pitchFamily="49" charset="-122"/>
                <a:ea typeface="SimHei" panose="02010609060101010101" pitchFamily="49" charset="-122"/>
              </a:rPr>
              <a:t>简介（一）</a:t>
            </a:r>
          </a:p>
        </p:txBody>
      </p:sp>
      <p:cxnSp>
        <p:nvCxnSpPr>
          <p:cNvPr id="7" name="直线连接符 6">
            <a:extLst>
              <a:ext uri="{FF2B5EF4-FFF2-40B4-BE49-F238E27FC236}">
                <a16:creationId xmlns:a16="http://schemas.microsoft.com/office/drawing/2014/main" id="{A9C75FC1-C064-DA4B-9BEC-C978F68410A6}"/>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pic>
        <p:nvPicPr>
          <p:cNvPr id="8" name="图片 7">
            <a:extLst>
              <a:ext uri="{FF2B5EF4-FFF2-40B4-BE49-F238E27FC236}">
                <a16:creationId xmlns:a16="http://schemas.microsoft.com/office/drawing/2014/main" id="{4EB6FCD5-A003-4241-9345-A94ED3DB19FE}"/>
              </a:ext>
            </a:extLst>
          </p:cNvPr>
          <p:cNvPicPr>
            <a:picLocks noChangeAspect="1"/>
          </p:cNvPicPr>
          <p:nvPr/>
        </p:nvPicPr>
        <p:blipFill>
          <a:blip r:embed="rId3"/>
          <a:stretch>
            <a:fillRect/>
          </a:stretch>
        </p:blipFill>
        <p:spPr>
          <a:xfrm>
            <a:off x="8726633" y="5760720"/>
            <a:ext cx="3313732" cy="1049071"/>
          </a:xfrm>
          <a:prstGeom prst="rect">
            <a:avLst/>
          </a:prstGeom>
        </p:spPr>
      </p:pic>
      <p:sp>
        <p:nvSpPr>
          <p:cNvPr id="5" name="矩形 4">
            <a:extLst>
              <a:ext uri="{FF2B5EF4-FFF2-40B4-BE49-F238E27FC236}">
                <a16:creationId xmlns:a16="http://schemas.microsoft.com/office/drawing/2014/main" id="{52829FE5-E656-B949-93F2-3C692FBF31AD}"/>
              </a:ext>
            </a:extLst>
          </p:cNvPr>
          <p:cNvSpPr/>
          <p:nvPr/>
        </p:nvSpPr>
        <p:spPr>
          <a:xfrm>
            <a:off x="838200" y="1047974"/>
            <a:ext cx="10827834" cy="5308376"/>
          </a:xfrm>
          <a:prstGeom prst="rect">
            <a:avLst/>
          </a:prstGeom>
        </p:spPr>
        <p:txBody>
          <a:bodyPr wrap="square">
            <a:spAutoFit/>
          </a:bodyPr>
          <a:lstStyle/>
          <a:p>
            <a:pPr>
              <a:lnSpc>
                <a:spcPct val="150000"/>
              </a:lnSpc>
            </a:pPr>
            <a:r>
              <a:rPr lang="zh-CN" altLang="en-US" sz="2400" b="1" dirty="0">
                <a:latin typeface="Microsoft YaHei" panose="020B0503020204020204" pitchFamily="34" charset="-122"/>
                <a:ea typeface="Microsoft YaHei" panose="020B0503020204020204" pitchFamily="34" charset="-122"/>
              </a:rPr>
              <a:t>简介：</a:t>
            </a:r>
            <a:endParaRPr lang="en-US" altLang="zh-CN" sz="2400" b="1" dirty="0">
              <a:latin typeface="Microsoft YaHei" panose="020B0503020204020204" pitchFamily="34" charset="-122"/>
              <a:ea typeface="Microsoft YaHei" panose="020B0503020204020204" pitchFamily="34" charset="-122"/>
            </a:endParaRPr>
          </a:p>
          <a:p>
            <a:pPr>
              <a:lnSpc>
                <a:spcPct val="150000"/>
              </a:lnSpc>
            </a:pPr>
            <a:r>
              <a:rPr lang="en-US" altLang="zh-CN" sz="2000" dirty="0">
                <a:ea typeface="Microsoft YaHei" panose="020B0503020204020204" pitchFamily="34" charset="-122"/>
              </a:rPr>
              <a:t>MIPS</a:t>
            </a:r>
            <a:r>
              <a:rPr lang="zh-CN" altLang="en-US" sz="2000" dirty="0">
                <a:ea typeface="Microsoft YaHei" panose="020B0503020204020204" pitchFamily="34" charset="-122"/>
              </a:rPr>
              <a:t>（</a:t>
            </a:r>
            <a:r>
              <a:rPr lang="en-US" altLang="zh-CN" sz="2000" dirty="0">
                <a:ea typeface="Microsoft YaHei" panose="020B0503020204020204" pitchFamily="34" charset="-122"/>
              </a:rPr>
              <a:t>Microprocessor without </a:t>
            </a:r>
            <a:r>
              <a:rPr lang="en-US" altLang="zh-CN" sz="2000" dirty="0">
                <a:ea typeface="Microsoft YaHei" panose="020B0503020204020204" pitchFamily="34" charset="-122"/>
                <a:hlinkClick r:id="rId4" action="ppaction://hlinksldjump"/>
              </a:rPr>
              <a:t>Interlocked Pipeline Stages</a:t>
            </a:r>
            <a:r>
              <a:rPr lang="zh-CN" altLang="en-US" sz="2000" dirty="0">
                <a:ea typeface="Microsoft YaHei" panose="020B0503020204020204" pitchFamily="34" charset="-122"/>
              </a:rPr>
              <a:t>），是一种采取精简指令集（</a:t>
            </a:r>
            <a:r>
              <a:rPr lang="en-US" altLang="zh-CN" sz="2000" dirty="0">
                <a:ea typeface="Microsoft YaHei" panose="020B0503020204020204" pitchFamily="34" charset="-122"/>
              </a:rPr>
              <a:t>RISC</a:t>
            </a:r>
            <a:r>
              <a:rPr lang="zh-CN" altLang="en-US" sz="2000" dirty="0">
                <a:ea typeface="Microsoft YaHei" panose="020B0503020204020204" pitchFamily="34" charset="-122"/>
              </a:rPr>
              <a:t>）的指令集架构（</a:t>
            </a:r>
            <a:r>
              <a:rPr lang="en-US" altLang="zh-CN" sz="2000" dirty="0">
                <a:ea typeface="Microsoft YaHei" panose="020B0503020204020204" pitchFamily="34" charset="-122"/>
              </a:rPr>
              <a:t>ISA</a:t>
            </a:r>
            <a:r>
              <a:rPr lang="zh-CN" altLang="en-US" sz="2000" dirty="0">
                <a:ea typeface="Microsoft YaHei" panose="020B0503020204020204" pitchFamily="34" charset="-122"/>
              </a:rPr>
              <a:t>），</a:t>
            </a:r>
            <a:r>
              <a:rPr lang="en-US" altLang="zh-CN" sz="2000" dirty="0">
                <a:ea typeface="Microsoft YaHei" panose="020B0503020204020204" pitchFamily="34" charset="-122"/>
              </a:rPr>
              <a:t>1981</a:t>
            </a:r>
            <a:r>
              <a:rPr lang="zh-CN" altLang="en-US" sz="2000" dirty="0">
                <a:ea typeface="Microsoft YaHei" panose="020B0503020204020204" pitchFamily="34" charset="-122"/>
              </a:rPr>
              <a:t>年出现，由 </a:t>
            </a:r>
            <a:r>
              <a:rPr lang="en-US" altLang="zh-CN" sz="2000" dirty="0">
                <a:ea typeface="Microsoft YaHei" panose="020B0503020204020204" pitchFamily="34" charset="-122"/>
              </a:rPr>
              <a:t>MIPS </a:t>
            </a:r>
            <a:r>
              <a:rPr lang="zh-CN" altLang="en-US" sz="2000" dirty="0">
                <a:ea typeface="Microsoft YaHei" panose="020B0503020204020204" pitchFamily="34" charset="-122"/>
              </a:rPr>
              <a:t>公司开发并授权，广泛被使用在许多电子产品、网络设备、个人娱乐设备与商业设备上。最早的</a:t>
            </a:r>
            <a:r>
              <a:rPr lang="en-US" altLang="zh-CN" sz="2000" dirty="0">
                <a:ea typeface="Microsoft YaHei" panose="020B0503020204020204" pitchFamily="34" charset="-122"/>
              </a:rPr>
              <a:t>MIPS</a:t>
            </a:r>
            <a:r>
              <a:rPr lang="zh-CN" altLang="en-US" sz="2000" dirty="0">
                <a:ea typeface="Microsoft YaHei" panose="020B0503020204020204" pitchFamily="34" charset="-122"/>
              </a:rPr>
              <a:t>架构是 </a:t>
            </a:r>
            <a:r>
              <a:rPr lang="en-US" altLang="zh-CN" sz="2000" dirty="0">
                <a:ea typeface="Microsoft YaHei" panose="020B0503020204020204" pitchFamily="34" charset="-122"/>
              </a:rPr>
              <a:t>32 </a:t>
            </a:r>
            <a:r>
              <a:rPr lang="zh-CN" altLang="en-US" sz="2000" dirty="0">
                <a:ea typeface="Microsoft YaHei" panose="020B0503020204020204" pitchFamily="34" charset="-122"/>
              </a:rPr>
              <a:t>比特，最新的版本已经变成 </a:t>
            </a:r>
            <a:r>
              <a:rPr lang="en-US" altLang="zh-CN" sz="2000" dirty="0">
                <a:ea typeface="Microsoft YaHei" panose="020B0503020204020204" pitchFamily="34" charset="-122"/>
              </a:rPr>
              <a:t>64 </a:t>
            </a:r>
            <a:r>
              <a:rPr lang="zh-CN" altLang="en-US" sz="2000" dirty="0">
                <a:ea typeface="Microsoft YaHei" panose="020B0503020204020204" pitchFamily="34" charset="-122"/>
              </a:rPr>
              <a:t>比特。</a:t>
            </a:r>
            <a:endParaRPr lang="en-US" altLang="zh-CN" sz="2000" dirty="0">
              <a:ea typeface="Microsoft YaHei" panose="020B0503020204020204" pitchFamily="34" charset="-122"/>
            </a:endParaRPr>
          </a:p>
          <a:p>
            <a:pPr>
              <a:lnSpc>
                <a:spcPct val="150000"/>
              </a:lnSpc>
            </a:pPr>
            <a:endParaRPr lang="en-US" altLang="zh-CN" sz="2000" dirty="0">
              <a:latin typeface="Microsoft YaHei" panose="020B0503020204020204" pitchFamily="34" charset="-122"/>
              <a:ea typeface="Microsoft YaHei" panose="020B0503020204020204" pitchFamily="34" charset="-122"/>
            </a:endParaRPr>
          </a:p>
          <a:p>
            <a:pPr>
              <a:lnSpc>
                <a:spcPct val="150000"/>
              </a:lnSpc>
            </a:pPr>
            <a:r>
              <a:rPr lang="zh-CN" altLang="en-US" sz="2400" b="1" dirty="0">
                <a:latin typeface="Microsoft YaHei" panose="020B0503020204020204" pitchFamily="34" charset="-122"/>
                <a:ea typeface="Microsoft YaHei" panose="020B0503020204020204" pitchFamily="34" charset="-122"/>
              </a:rPr>
              <a:t>发展历史：</a:t>
            </a:r>
          </a:p>
          <a:p>
            <a:pPr>
              <a:lnSpc>
                <a:spcPct val="150000"/>
              </a:lnSpc>
            </a:pPr>
            <a:r>
              <a:rPr lang="en-US" altLang="zh-CN" sz="2000" dirty="0">
                <a:ea typeface="Microsoft YaHei" panose="020B0503020204020204" pitchFamily="34" charset="-122"/>
              </a:rPr>
              <a:t>MIPS </a:t>
            </a:r>
            <a:r>
              <a:rPr lang="zh-CN" altLang="en-US" sz="2000" dirty="0">
                <a:ea typeface="Microsoft YaHei" panose="020B0503020204020204" pitchFamily="34" charset="-122"/>
              </a:rPr>
              <a:t>架构有多个</a:t>
            </a:r>
            <a:r>
              <a:rPr lang="zh-CN" altLang="en-US" sz="2000" dirty="0">
                <a:ea typeface="Microsoft YaHei" panose="020B0503020204020204" pitchFamily="34" charset="-122"/>
                <a:hlinkClick r:id="rId5" action="ppaction://hlinksldjump"/>
              </a:rPr>
              <a:t>版本</a:t>
            </a:r>
            <a:r>
              <a:rPr lang="zh-CN" altLang="en-US" sz="2000" dirty="0">
                <a:ea typeface="Microsoft YaHei" panose="020B0503020204020204" pitchFamily="34" charset="-122"/>
              </a:rPr>
              <a:t>。其中包括 </a:t>
            </a:r>
            <a:r>
              <a:rPr lang="en-US" altLang="zh-CN" sz="2000" dirty="0">
                <a:ea typeface="Microsoft YaHei" panose="020B0503020204020204" pitchFamily="34" charset="-122"/>
              </a:rPr>
              <a:t>MIPS I</a:t>
            </a:r>
            <a:r>
              <a:rPr lang="zh-CN" altLang="en-US" sz="2000" dirty="0">
                <a:ea typeface="Microsoft YaHei" panose="020B0503020204020204" pitchFamily="34" charset="-122"/>
              </a:rPr>
              <a:t>、</a:t>
            </a:r>
            <a:r>
              <a:rPr lang="en-US" altLang="zh-CN" sz="2000" dirty="0">
                <a:ea typeface="Microsoft YaHei" panose="020B0503020204020204" pitchFamily="34" charset="-122"/>
              </a:rPr>
              <a:t>II</a:t>
            </a:r>
            <a:r>
              <a:rPr lang="zh-CN" altLang="en-US" sz="2000" dirty="0">
                <a:ea typeface="Microsoft YaHei" panose="020B0503020204020204" pitchFamily="34" charset="-122"/>
              </a:rPr>
              <a:t>、</a:t>
            </a:r>
            <a:r>
              <a:rPr lang="en-US" altLang="zh-CN" sz="2000" dirty="0">
                <a:ea typeface="Microsoft YaHei" panose="020B0503020204020204" pitchFamily="34" charset="-122"/>
              </a:rPr>
              <a:t>III</a:t>
            </a:r>
            <a:r>
              <a:rPr lang="zh-CN" altLang="en-US" sz="2000" dirty="0">
                <a:ea typeface="Microsoft YaHei" panose="020B0503020204020204" pitchFamily="34" charset="-122"/>
              </a:rPr>
              <a:t>、</a:t>
            </a:r>
            <a:r>
              <a:rPr lang="en-US" altLang="zh-CN" sz="2000" dirty="0">
                <a:ea typeface="Microsoft YaHei" panose="020B0503020204020204" pitchFamily="34" charset="-122"/>
              </a:rPr>
              <a:t>IV</a:t>
            </a:r>
            <a:r>
              <a:rPr lang="zh-CN" altLang="en-US" sz="2000" dirty="0">
                <a:ea typeface="Microsoft YaHei" panose="020B0503020204020204" pitchFamily="34" charset="-122"/>
              </a:rPr>
              <a:t>，以及 </a:t>
            </a:r>
            <a:r>
              <a:rPr lang="en-US" altLang="zh-CN" sz="2000" dirty="0">
                <a:ea typeface="Microsoft YaHei" panose="020B0503020204020204" pitchFamily="34" charset="-122"/>
              </a:rPr>
              <a:t>MIPS V</a:t>
            </a:r>
            <a:r>
              <a:rPr lang="zh-CN" altLang="en-US" sz="2000" dirty="0">
                <a:ea typeface="Microsoft YaHei" panose="020B0503020204020204" pitchFamily="34" charset="-122"/>
              </a:rPr>
              <a:t>。早期的 </a:t>
            </a:r>
            <a:r>
              <a:rPr lang="en-US" altLang="zh-CN" sz="2000" dirty="0">
                <a:ea typeface="Microsoft YaHei" panose="020B0503020204020204" pitchFamily="34" charset="-122"/>
              </a:rPr>
              <a:t>MIPS </a:t>
            </a:r>
            <a:r>
              <a:rPr lang="zh-CN" altLang="en-US" sz="2000" dirty="0">
                <a:ea typeface="Microsoft YaHei" panose="020B0503020204020204" pitchFamily="34" charset="-122"/>
              </a:rPr>
              <a:t>架构只有 </a:t>
            </a:r>
            <a:r>
              <a:rPr lang="en-US" altLang="zh-CN" sz="2000" dirty="0">
                <a:ea typeface="Microsoft YaHei" panose="020B0503020204020204" pitchFamily="34" charset="-122"/>
              </a:rPr>
              <a:t>32 </a:t>
            </a:r>
            <a:r>
              <a:rPr lang="zh-CN" altLang="en-US" sz="2000" dirty="0">
                <a:ea typeface="Microsoft YaHei" panose="020B0503020204020204" pitchFamily="34" charset="-122"/>
              </a:rPr>
              <a:t>位的版本，而其 </a:t>
            </a:r>
            <a:r>
              <a:rPr lang="en-US" altLang="zh-CN" sz="2000" dirty="0">
                <a:ea typeface="Microsoft YaHei" panose="020B0503020204020204" pitchFamily="34" charset="-122"/>
              </a:rPr>
              <a:t>64 </a:t>
            </a:r>
            <a:r>
              <a:rPr lang="zh-CN" altLang="en-US" sz="2000" dirty="0">
                <a:ea typeface="Microsoft YaHei" panose="020B0503020204020204" pitchFamily="34" charset="-122"/>
              </a:rPr>
              <a:t>位的版本随后才被开发。</a:t>
            </a:r>
            <a:r>
              <a:rPr lang="en-US" altLang="zh-CN" sz="2000" dirty="0">
                <a:ea typeface="Microsoft YaHei" panose="020B0503020204020204" pitchFamily="34" charset="-122"/>
              </a:rPr>
              <a:t>MIPS32/64 </a:t>
            </a:r>
            <a:r>
              <a:rPr lang="zh-CN" altLang="en-US" sz="2000" dirty="0">
                <a:ea typeface="Microsoft YaHei" panose="020B0503020204020204" pitchFamily="34" charset="-122"/>
              </a:rPr>
              <a:t>的当前版本是 </a:t>
            </a:r>
            <a:r>
              <a:rPr lang="en-US" altLang="zh-CN" sz="2000" dirty="0">
                <a:ea typeface="Microsoft YaHei" panose="020B0503020204020204" pitchFamily="34" charset="-122"/>
              </a:rPr>
              <a:t>MIPS32/64 Release 6</a:t>
            </a:r>
            <a:r>
              <a:rPr lang="zh-CN" altLang="en-US" sz="2000" dirty="0">
                <a:ea typeface="Microsoft YaHei" panose="020B0503020204020204" pitchFamily="34" charset="-122"/>
              </a:rPr>
              <a:t>。</a:t>
            </a:r>
            <a:r>
              <a:rPr lang="en-US" altLang="zh-CN" sz="2000" dirty="0">
                <a:ea typeface="Microsoft YaHei" panose="020B0503020204020204" pitchFamily="34" charset="-122"/>
              </a:rPr>
              <a:t>MIPS32/64 </a:t>
            </a:r>
            <a:r>
              <a:rPr lang="zh-CN" altLang="en-US" sz="2000" dirty="0">
                <a:ea typeface="Microsoft YaHei" panose="020B0503020204020204" pitchFamily="34" charset="-122"/>
              </a:rPr>
              <a:t>与 </a:t>
            </a:r>
            <a:r>
              <a:rPr lang="en-US" altLang="zh-CN" sz="2000" dirty="0">
                <a:ea typeface="Microsoft YaHei" panose="020B0503020204020204" pitchFamily="34" charset="-122"/>
              </a:rPr>
              <a:t>MIPS I–V </a:t>
            </a:r>
            <a:r>
              <a:rPr lang="zh-CN" altLang="en-US" sz="2000" dirty="0">
                <a:ea typeface="Microsoft YaHei" panose="020B0503020204020204" pitchFamily="34" charset="-122"/>
              </a:rPr>
              <a:t>的主要区别在于它除了用户态架构外，还定义了特权内核模式系统控制协处理器。</a:t>
            </a:r>
          </a:p>
        </p:txBody>
      </p:sp>
      <p:sp>
        <p:nvSpPr>
          <p:cNvPr id="11" name="文本框 10">
            <a:extLst>
              <a:ext uri="{FF2B5EF4-FFF2-40B4-BE49-F238E27FC236}">
                <a16:creationId xmlns:a16="http://schemas.microsoft.com/office/drawing/2014/main" id="{DB44B9BE-1834-E043-800B-3CC4603F8388}"/>
              </a:ext>
            </a:extLst>
          </p:cNvPr>
          <p:cNvSpPr txBox="1"/>
          <p:nvPr/>
        </p:nvSpPr>
        <p:spPr>
          <a:xfrm>
            <a:off x="2386940" y="4762005"/>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524962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7CF7-FE20-6345-B33C-D1FACC9D4330}"/>
              </a:ext>
            </a:extLst>
          </p:cNvPr>
          <p:cNvSpPr>
            <a:spLocks noGrp="1"/>
          </p:cNvSpPr>
          <p:nvPr>
            <p:ph type="title"/>
          </p:nvPr>
        </p:nvSpPr>
        <p:spPr/>
        <p:txBody>
          <a:bodyPr/>
          <a:lstStyle/>
          <a:p>
            <a:r>
              <a:rPr kumimoji="1" lang="en-US" altLang="zh-CN" dirty="0">
                <a:latin typeface="SimHei" panose="02010609060101010101" pitchFamily="49" charset="-122"/>
                <a:ea typeface="SimHei" panose="02010609060101010101" pitchFamily="49" charset="-122"/>
              </a:rPr>
              <a:t>01</a:t>
            </a:r>
            <a:r>
              <a:rPr kumimoji="1" lang="zh-CN" altLang="en-US" dirty="0">
                <a:latin typeface="SimHei" panose="02010609060101010101" pitchFamily="49" charset="-122"/>
                <a:ea typeface="SimHei" panose="02010609060101010101" pitchFamily="49" charset="-122"/>
              </a:rPr>
              <a:t>指令集结构设计</a:t>
            </a:r>
            <a:endParaRPr kumimoji="1" lang="zh-CN" altLang="en-US" dirty="0"/>
          </a:p>
        </p:txBody>
      </p:sp>
      <p:sp>
        <p:nvSpPr>
          <p:cNvPr id="3" name="文本占位符 2">
            <a:extLst>
              <a:ext uri="{FF2B5EF4-FFF2-40B4-BE49-F238E27FC236}">
                <a16:creationId xmlns:a16="http://schemas.microsoft.com/office/drawing/2014/main" id="{6501473F-B073-EC4D-A229-EE3699AF22D4}"/>
              </a:ext>
            </a:extLst>
          </p:cNvPr>
          <p:cNvSpPr>
            <a:spLocks noGrp="1"/>
          </p:cNvSpPr>
          <p:nvPr>
            <p:ph type="body" idx="1"/>
          </p:nvPr>
        </p:nvSpPr>
        <p:spPr/>
        <p:txBody>
          <a:bodyPr>
            <a:normAutofit/>
          </a:bodyPr>
          <a:lstStyle/>
          <a:p>
            <a:r>
              <a:rPr kumimoji="1" lang="zh-CN" altLang="en-US" sz="2800" dirty="0">
                <a:latin typeface="SimHei" panose="02010609060101010101" pitchFamily="49" charset="-122"/>
                <a:ea typeface="SimHei" panose="02010609060101010101" pitchFamily="49" charset="-122"/>
              </a:rPr>
              <a:t>指令结构类别、指令集结构、相关参数设计（显式</a:t>
            </a:r>
            <a:r>
              <a:rPr kumimoji="1" lang="en-US" altLang="zh-CN" sz="2800" dirty="0">
                <a:latin typeface="SimHei" panose="02010609060101010101" pitchFamily="49" charset="-122"/>
                <a:ea typeface="SimHei" panose="02010609060101010101" pitchFamily="49" charset="-122"/>
              </a:rPr>
              <a:t>OPD</a:t>
            </a:r>
            <a:r>
              <a:rPr kumimoji="1" lang="zh-CN" altLang="en-US" sz="2800" dirty="0">
                <a:latin typeface="SimHei" panose="02010609060101010101" pitchFamily="49" charset="-122"/>
                <a:ea typeface="SimHei" panose="02010609060101010101" pitchFamily="49" charset="-122"/>
              </a:rPr>
              <a:t>个数、</a:t>
            </a:r>
            <a:r>
              <a:rPr kumimoji="1" lang="en-US" altLang="zh-CN" sz="2800" dirty="0">
                <a:latin typeface="SimHei" panose="02010609060101010101" pitchFamily="49" charset="-122"/>
                <a:ea typeface="SimHei" panose="02010609060101010101" pitchFamily="49" charset="-122"/>
              </a:rPr>
              <a:t>MEM</a:t>
            </a:r>
            <a:r>
              <a:rPr kumimoji="1" lang="zh-CN" altLang="en-US" sz="2800" dirty="0">
                <a:latin typeface="SimHei" panose="02010609060101010101" pitchFamily="49" charset="-122"/>
                <a:ea typeface="SimHei" panose="02010609060101010101" pitchFamily="49" charset="-122"/>
              </a:rPr>
              <a:t>型</a:t>
            </a:r>
            <a:r>
              <a:rPr kumimoji="1" lang="en-US" altLang="zh-CN" sz="2800" dirty="0">
                <a:latin typeface="SimHei" panose="02010609060101010101" pitchFamily="49" charset="-122"/>
                <a:ea typeface="SimHei" panose="02010609060101010101" pitchFamily="49" charset="-122"/>
              </a:rPr>
              <a:t>OPD</a:t>
            </a:r>
            <a:r>
              <a:rPr kumimoji="1" lang="zh-CN" altLang="en-US" sz="2800" dirty="0">
                <a:latin typeface="SimHei" panose="02010609060101010101" pitchFamily="49" charset="-122"/>
                <a:ea typeface="SimHei" panose="02010609060101010101" pitchFamily="49" charset="-122"/>
              </a:rPr>
              <a:t>数、通用寄存器规定、专用寄存器规定等）</a:t>
            </a:r>
            <a:endParaRPr kumimoji="1" lang="zh-CN" altLang="en-US" sz="2800" dirty="0"/>
          </a:p>
        </p:txBody>
      </p:sp>
      <p:sp>
        <p:nvSpPr>
          <p:cNvPr id="4" name="灯片编号占位符 3">
            <a:extLst>
              <a:ext uri="{FF2B5EF4-FFF2-40B4-BE49-F238E27FC236}">
                <a16:creationId xmlns:a16="http://schemas.microsoft.com/office/drawing/2014/main" id="{93ACBE05-56B2-B34D-918B-4D7C73CD5866}"/>
              </a:ext>
            </a:extLst>
          </p:cNvPr>
          <p:cNvSpPr>
            <a:spLocks noGrp="1"/>
          </p:cNvSpPr>
          <p:nvPr>
            <p:ph type="sldNum" sz="quarter" idx="12"/>
          </p:nvPr>
        </p:nvSpPr>
        <p:spPr/>
        <p:txBody>
          <a:bodyPr/>
          <a:lstStyle/>
          <a:p>
            <a:fld id="{46ED3DFB-D36D-4541-BF03-E732CAA7FA92}" type="slidenum">
              <a:rPr kumimoji="1" lang="zh-CN" altLang="en-US" smtClean="0"/>
              <a:t>5</a:t>
            </a:fld>
            <a:endParaRPr kumimoji="1" lang="zh-CN" altLang="en-US"/>
          </a:p>
        </p:txBody>
      </p:sp>
      <p:pic>
        <p:nvPicPr>
          <p:cNvPr id="6" name="图片 5">
            <a:extLst>
              <a:ext uri="{FF2B5EF4-FFF2-40B4-BE49-F238E27FC236}">
                <a16:creationId xmlns:a16="http://schemas.microsoft.com/office/drawing/2014/main" id="{E47EC06A-B7F1-9E42-A520-6FDD92B63575}"/>
              </a:ext>
            </a:extLst>
          </p:cNvPr>
          <p:cNvPicPr>
            <a:picLocks noChangeAspect="1"/>
          </p:cNvPicPr>
          <p:nvPr/>
        </p:nvPicPr>
        <p:blipFill>
          <a:blip r:embed="rId2"/>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189345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822921-0683-6340-88D8-D9C3C9DADEC2}"/>
              </a:ext>
            </a:extLst>
          </p:cNvPr>
          <p:cNvSpPr>
            <a:spLocks noGrp="1"/>
          </p:cNvSpPr>
          <p:nvPr>
            <p:ph type="title"/>
          </p:nvPr>
        </p:nvSpPr>
        <p:spPr>
          <a:xfrm>
            <a:off x="838200" y="365125"/>
            <a:ext cx="10515600" cy="732155"/>
          </a:xfrm>
        </p:spPr>
        <p:txBody>
          <a:bodyPr>
            <a:normAutofit/>
          </a:bodyPr>
          <a:lstStyle/>
          <a:p>
            <a:pPr algn="ctr"/>
            <a:r>
              <a:rPr kumimoji="1" lang="zh-CN" altLang="en-US" sz="2400" dirty="0">
                <a:latin typeface="SimHei" panose="02010609060101010101" pitchFamily="49" charset="-122"/>
                <a:ea typeface="SimHei" panose="02010609060101010101" pitchFamily="49" charset="-122"/>
              </a:rPr>
              <a:t>指令集结构设计（一）</a:t>
            </a:r>
          </a:p>
        </p:txBody>
      </p:sp>
      <p:sp>
        <p:nvSpPr>
          <p:cNvPr id="15" name="灯片编号占位符 14">
            <a:extLst>
              <a:ext uri="{FF2B5EF4-FFF2-40B4-BE49-F238E27FC236}">
                <a16:creationId xmlns:a16="http://schemas.microsoft.com/office/drawing/2014/main" id="{FF5E97C7-B163-4B49-B063-D8BE23D70B3E}"/>
              </a:ext>
            </a:extLst>
          </p:cNvPr>
          <p:cNvSpPr>
            <a:spLocks noGrp="1"/>
          </p:cNvSpPr>
          <p:nvPr>
            <p:ph type="sldNum" sz="quarter" idx="12"/>
          </p:nvPr>
        </p:nvSpPr>
        <p:spPr/>
        <p:txBody>
          <a:bodyPr/>
          <a:lstStyle/>
          <a:p>
            <a:fld id="{46ED3DFB-D36D-4541-BF03-E732CAA7FA92}" type="slidenum">
              <a:rPr kumimoji="1" lang="zh-CN" altLang="en-US" smtClean="0"/>
              <a:t>6</a:t>
            </a:fld>
            <a:endParaRPr kumimoji="1" lang="zh-CN" altLang="en-US"/>
          </a:p>
        </p:txBody>
      </p:sp>
      <p:cxnSp>
        <p:nvCxnSpPr>
          <p:cNvPr id="17" name="直线连接符 16">
            <a:extLst>
              <a:ext uri="{FF2B5EF4-FFF2-40B4-BE49-F238E27FC236}">
                <a16:creationId xmlns:a16="http://schemas.microsoft.com/office/drawing/2014/main" id="{4B011421-0512-9342-985E-0193B09D83BF}"/>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graphicFrame>
        <p:nvGraphicFramePr>
          <p:cNvPr id="3" name="表格 3">
            <a:extLst>
              <a:ext uri="{FF2B5EF4-FFF2-40B4-BE49-F238E27FC236}">
                <a16:creationId xmlns:a16="http://schemas.microsoft.com/office/drawing/2014/main" id="{F4FEFD05-081C-B442-91F6-B8D2B0F50027}"/>
              </a:ext>
            </a:extLst>
          </p:cNvPr>
          <p:cNvGraphicFramePr>
            <a:graphicFrameLocks noGrp="1"/>
          </p:cNvGraphicFramePr>
          <p:nvPr>
            <p:extLst>
              <p:ext uri="{D42A27DB-BD31-4B8C-83A1-F6EECF244321}">
                <p14:modId xmlns:p14="http://schemas.microsoft.com/office/powerpoint/2010/main" val="3778279530"/>
              </p:ext>
            </p:extLst>
          </p:nvPr>
        </p:nvGraphicFramePr>
        <p:xfrm>
          <a:off x="758283" y="1470453"/>
          <a:ext cx="5593090" cy="4372780"/>
        </p:xfrm>
        <a:graphic>
          <a:graphicData uri="http://schemas.openxmlformats.org/drawingml/2006/table">
            <a:tbl>
              <a:tblPr firstRow="1" bandRow="1">
                <a:tableStyleId>{5C22544A-7EE6-4342-B048-85BDC9FD1C3A}</a:tableStyleId>
              </a:tblPr>
              <a:tblGrid>
                <a:gridCol w="1118618">
                  <a:extLst>
                    <a:ext uri="{9D8B030D-6E8A-4147-A177-3AD203B41FA5}">
                      <a16:colId xmlns:a16="http://schemas.microsoft.com/office/drawing/2014/main" val="511904382"/>
                    </a:ext>
                  </a:extLst>
                </a:gridCol>
                <a:gridCol w="1118618">
                  <a:extLst>
                    <a:ext uri="{9D8B030D-6E8A-4147-A177-3AD203B41FA5}">
                      <a16:colId xmlns:a16="http://schemas.microsoft.com/office/drawing/2014/main" val="1402490509"/>
                    </a:ext>
                  </a:extLst>
                </a:gridCol>
                <a:gridCol w="1118618">
                  <a:extLst>
                    <a:ext uri="{9D8B030D-6E8A-4147-A177-3AD203B41FA5}">
                      <a16:colId xmlns:a16="http://schemas.microsoft.com/office/drawing/2014/main" val="369352769"/>
                    </a:ext>
                  </a:extLst>
                </a:gridCol>
                <a:gridCol w="1118618">
                  <a:extLst>
                    <a:ext uri="{9D8B030D-6E8A-4147-A177-3AD203B41FA5}">
                      <a16:colId xmlns:a16="http://schemas.microsoft.com/office/drawing/2014/main" val="2637923051"/>
                    </a:ext>
                  </a:extLst>
                </a:gridCol>
                <a:gridCol w="1118618">
                  <a:extLst>
                    <a:ext uri="{9D8B030D-6E8A-4147-A177-3AD203B41FA5}">
                      <a16:colId xmlns:a16="http://schemas.microsoft.com/office/drawing/2014/main" val="4214256658"/>
                    </a:ext>
                  </a:extLst>
                </a:gridCol>
              </a:tblGrid>
              <a:tr h="1093195">
                <a:tc>
                  <a:txBody>
                    <a:bodyPr/>
                    <a:lstStyle/>
                    <a:p>
                      <a:pPr algn="ctr"/>
                      <a:r>
                        <a:rPr lang="zh-CN" altLang="en-US" dirty="0"/>
                        <a:t>指令系统</a:t>
                      </a:r>
                    </a:p>
                  </a:txBody>
                  <a:tcPr anchor="ctr"/>
                </a:tc>
                <a:tc>
                  <a:txBody>
                    <a:bodyPr/>
                    <a:lstStyle/>
                    <a:p>
                      <a:pPr algn="ctr"/>
                      <a:r>
                        <a:rPr lang="zh-CN" altLang="en-US" dirty="0"/>
                        <a:t>指令集结构</a:t>
                      </a:r>
                    </a:p>
                  </a:txBody>
                  <a:tcPr anchor="ctr"/>
                </a:tc>
                <a:tc>
                  <a:txBody>
                    <a:bodyPr/>
                    <a:lstStyle/>
                    <a:p>
                      <a:pPr algn="ctr"/>
                      <a:r>
                        <a:rPr lang="zh-CN" altLang="en-US" dirty="0"/>
                        <a:t>显式操作数个数</a:t>
                      </a:r>
                    </a:p>
                  </a:txBody>
                  <a:tcPr anchor="ctr"/>
                </a:tc>
                <a:tc>
                  <a:txBody>
                    <a:bodyPr/>
                    <a:lstStyle/>
                    <a:p>
                      <a:pPr algn="ctr"/>
                      <a:r>
                        <a:rPr lang="en-US" altLang="zh-CN" dirty="0"/>
                        <a:t>MEM</a:t>
                      </a:r>
                      <a:r>
                        <a:rPr lang="zh-CN" altLang="en-US" dirty="0"/>
                        <a:t>型操作数个数</a:t>
                      </a:r>
                    </a:p>
                  </a:txBody>
                  <a:tcPr anchor="ctr"/>
                </a:tc>
                <a:tc>
                  <a:txBody>
                    <a:bodyPr/>
                    <a:lstStyle/>
                    <a:p>
                      <a:pPr algn="ctr"/>
                      <a:r>
                        <a:rPr lang="zh-CN" altLang="en-US" dirty="0"/>
                        <a:t>通用寄存器数量</a:t>
                      </a:r>
                    </a:p>
                  </a:txBody>
                  <a:tcPr anchor="ctr"/>
                </a:tc>
                <a:extLst>
                  <a:ext uri="{0D108BD9-81ED-4DB2-BD59-A6C34878D82A}">
                    <a16:rowId xmlns:a16="http://schemas.microsoft.com/office/drawing/2014/main" val="3334703442"/>
                  </a:ext>
                </a:extLst>
              </a:tr>
              <a:tr h="1093195">
                <a:tc>
                  <a:txBody>
                    <a:bodyPr/>
                    <a:lstStyle/>
                    <a:p>
                      <a:pPr algn="ctr"/>
                      <a:r>
                        <a:rPr lang="en-US" altLang="zh-CN" dirty="0"/>
                        <a:t>MIPS-32</a:t>
                      </a:r>
                      <a:endParaRPr lang="zh-CN" altLang="en-US" dirty="0"/>
                    </a:p>
                  </a:txBody>
                  <a:tcPr anchor="ctr"/>
                </a:tc>
                <a:tc>
                  <a:txBody>
                    <a:bodyPr/>
                    <a:lstStyle/>
                    <a:p>
                      <a:pPr algn="ctr"/>
                      <a:r>
                        <a:rPr lang="en-US" altLang="zh-CN" dirty="0"/>
                        <a:t>R-R</a:t>
                      </a:r>
                      <a:r>
                        <a:rPr lang="zh-CN" altLang="en-US" dirty="0"/>
                        <a:t>通用寄存器型</a:t>
                      </a:r>
                    </a:p>
                  </a:txBody>
                  <a:tcPr anchor="ctr">
                    <a:solidFill>
                      <a:schemeClr val="accent2"/>
                    </a:solidFill>
                  </a:tcPr>
                </a:tc>
                <a:tc>
                  <a:txBody>
                    <a:bodyPr/>
                    <a:lstStyle/>
                    <a:p>
                      <a:pPr algn="ctr"/>
                      <a:r>
                        <a:rPr lang="en-US" altLang="zh-CN" dirty="0"/>
                        <a:t>&lt;=3</a:t>
                      </a:r>
                      <a:endParaRPr lang="zh-CN" altLang="en-US" dirty="0"/>
                    </a:p>
                  </a:txBody>
                  <a:tcPr anchor="ctr"/>
                </a:tc>
                <a:tc>
                  <a:txBody>
                    <a:bodyPr/>
                    <a:lstStyle/>
                    <a:p>
                      <a:pPr algn="ctr"/>
                      <a:r>
                        <a:rPr lang="en-US" altLang="zh-CN" dirty="0"/>
                        <a:t>0</a:t>
                      </a:r>
                      <a:endParaRPr lang="zh-CN" altLang="en-US" dirty="0"/>
                    </a:p>
                  </a:txBody>
                  <a:tcPr anchor="ctr"/>
                </a:tc>
                <a:tc>
                  <a:txBody>
                    <a:bodyPr/>
                    <a:lstStyle/>
                    <a:p>
                      <a:pPr algn="ctr"/>
                      <a:r>
                        <a:rPr lang="en-US" altLang="zh-CN" dirty="0"/>
                        <a:t>32</a:t>
                      </a:r>
                      <a:endParaRPr lang="zh-CN" altLang="en-US" dirty="0"/>
                    </a:p>
                  </a:txBody>
                  <a:tcPr anchor="ctr"/>
                </a:tc>
                <a:extLst>
                  <a:ext uri="{0D108BD9-81ED-4DB2-BD59-A6C34878D82A}">
                    <a16:rowId xmlns:a16="http://schemas.microsoft.com/office/drawing/2014/main" val="4157324115"/>
                  </a:ext>
                </a:extLst>
              </a:tr>
              <a:tr h="1093195">
                <a:tc>
                  <a:txBody>
                    <a:bodyPr/>
                    <a:lstStyle/>
                    <a:p>
                      <a:pPr algn="ctr"/>
                      <a:r>
                        <a:rPr lang="en-US" altLang="zh-CN" dirty="0"/>
                        <a:t>ARMv8-A64</a:t>
                      </a:r>
                      <a:endParaRPr lang="zh-CN" altLang="en-US" dirty="0"/>
                    </a:p>
                  </a:txBody>
                  <a:tcPr anchor="ctr"/>
                </a:tc>
                <a:tc>
                  <a:txBody>
                    <a:bodyPr/>
                    <a:lstStyle/>
                    <a:p>
                      <a:pPr algn="ctr"/>
                      <a:r>
                        <a:rPr lang="en-US" altLang="zh-CN" dirty="0"/>
                        <a:t>R-R</a:t>
                      </a:r>
                      <a:r>
                        <a:rPr lang="zh-CN" altLang="en-US" dirty="0"/>
                        <a:t>通用寄存器型</a:t>
                      </a:r>
                    </a:p>
                  </a:txBody>
                  <a:tcPr anchor="ctr">
                    <a:solidFill>
                      <a:schemeClr val="accent2"/>
                    </a:solidFill>
                  </a:tcPr>
                </a:tc>
                <a:tc>
                  <a:txBody>
                    <a:bodyPr/>
                    <a:lstStyle/>
                    <a:p>
                      <a:pPr algn="ctr"/>
                      <a:r>
                        <a:rPr lang="en-US" altLang="zh-CN" dirty="0"/>
                        <a:t>&lt;=3</a:t>
                      </a:r>
                      <a:endParaRPr lang="zh-CN" altLang="en-US" dirty="0"/>
                    </a:p>
                  </a:txBody>
                  <a:tcPr anchor="ctr"/>
                </a:tc>
                <a:tc>
                  <a:txBody>
                    <a:bodyPr/>
                    <a:lstStyle/>
                    <a:p>
                      <a:pPr algn="ctr"/>
                      <a:r>
                        <a:rPr lang="en-US" altLang="zh-CN" dirty="0"/>
                        <a:t>0</a:t>
                      </a:r>
                      <a:endParaRPr lang="zh-CN" altLang="en-US" dirty="0"/>
                    </a:p>
                  </a:txBody>
                  <a:tcPr anchor="ctr"/>
                </a:tc>
                <a:tc>
                  <a:txBody>
                    <a:bodyPr/>
                    <a:lstStyle/>
                    <a:p>
                      <a:pPr algn="ctr"/>
                      <a:r>
                        <a:rPr lang="en-US" altLang="zh-CN" dirty="0">
                          <a:solidFill>
                            <a:schemeClr val="tx1"/>
                          </a:solidFill>
                        </a:rPr>
                        <a:t>32</a:t>
                      </a:r>
                      <a:endParaRPr lang="zh-CN" altLang="en-US" dirty="0">
                        <a:solidFill>
                          <a:schemeClr val="tx1"/>
                        </a:solidFill>
                      </a:endParaRPr>
                    </a:p>
                  </a:txBody>
                  <a:tcPr anchor="ctr"/>
                </a:tc>
                <a:extLst>
                  <a:ext uri="{0D108BD9-81ED-4DB2-BD59-A6C34878D82A}">
                    <a16:rowId xmlns:a16="http://schemas.microsoft.com/office/drawing/2014/main" val="3203571524"/>
                  </a:ext>
                </a:extLst>
              </a:tr>
              <a:tr h="1093195">
                <a:tc>
                  <a:txBody>
                    <a:bodyPr/>
                    <a:lstStyle/>
                    <a:p>
                      <a:pPr algn="ctr"/>
                      <a:r>
                        <a:rPr lang="en-US" altLang="zh-CN" dirty="0"/>
                        <a:t>IA-16</a:t>
                      </a:r>
                      <a:endParaRPr lang="zh-CN" altLang="en-US" dirty="0"/>
                    </a:p>
                  </a:txBody>
                  <a:tcPr anchor="ctr"/>
                </a:tc>
                <a:tc>
                  <a:txBody>
                    <a:bodyPr/>
                    <a:lstStyle/>
                    <a:p>
                      <a:pPr algn="ctr"/>
                      <a:r>
                        <a:rPr lang="en-US" altLang="zh-CN" dirty="0"/>
                        <a:t>R-M</a:t>
                      </a:r>
                      <a:r>
                        <a:rPr lang="zh-CN" altLang="en-US" dirty="0"/>
                        <a:t>通用寄存器型</a:t>
                      </a:r>
                    </a:p>
                  </a:txBody>
                  <a:tcPr anchor="ctr"/>
                </a:tc>
                <a:tc>
                  <a:txBody>
                    <a:bodyPr/>
                    <a:lstStyle/>
                    <a:p>
                      <a:pPr algn="ctr"/>
                      <a:r>
                        <a:rPr lang="en-US" altLang="zh-CN" dirty="0"/>
                        <a:t>&lt;=2</a:t>
                      </a:r>
                      <a:endParaRPr lang="zh-CN" altLang="en-US" dirty="0"/>
                    </a:p>
                  </a:txBody>
                  <a:tcPr anchor="ctr"/>
                </a:tc>
                <a:tc>
                  <a:txBody>
                    <a:bodyPr/>
                    <a:lstStyle/>
                    <a:p>
                      <a:pPr algn="ctr"/>
                      <a:r>
                        <a:rPr lang="en-US" altLang="zh-CN" dirty="0"/>
                        <a:t>&lt;=1</a:t>
                      </a:r>
                      <a:endParaRPr lang="zh-CN" altLang="en-US" dirty="0"/>
                    </a:p>
                  </a:txBody>
                  <a:tcPr anchor="ctr">
                    <a:solidFill>
                      <a:schemeClr val="accent2"/>
                    </a:solidFill>
                  </a:tcPr>
                </a:tc>
                <a:tc>
                  <a:txBody>
                    <a:bodyPr/>
                    <a:lstStyle/>
                    <a:p>
                      <a:pPr algn="ctr"/>
                      <a:r>
                        <a:rPr lang="en-US" altLang="zh-CN" dirty="0"/>
                        <a:t>8</a:t>
                      </a:r>
                      <a:endParaRPr lang="zh-CN" altLang="en-US" dirty="0"/>
                    </a:p>
                  </a:txBody>
                  <a:tcPr anchor="ctr">
                    <a:solidFill>
                      <a:schemeClr val="accent2"/>
                    </a:solidFill>
                  </a:tcPr>
                </a:tc>
                <a:extLst>
                  <a:ext uri="{0D108BD9-81ED-4DB2-BD59-A6C34878D82A}">
                    <a16:rowId xmlns:a16="http://schemas.microsoft.com/office/drawing/2014/main" val="3280571366"/>
                  </a:ext>
                </a:extLst>
              </a:tr>
            </a:tbl>
          </a:graphicData>
        </a:graphic>
      </p:graphicFrame>
      <p:pic>
        <p:nvPicPr>
          <p:cNvPr id="7" name="图片 6">
            <a:extLst>
              <a:ext uri="{FF2B5EF4-FFF2-40B4-BE49-F238E27FC236}">
                <a16:creationId xmlns:a16="http://schemas.microsoft.com/office/drawing/2014/main" id="{4F2FF481-DEBC-0C44-929D-7B95C08E75C9}"/>
              </a:ext>
            </a:extLst>
          </p:cNvPr>
          <p:cNvPicPr>
            <a:picLocks noChangeAspect="1"/>
          </p:cNvPicPr>
          <p:nvPr/>
        </p:nvPicPr>
        <p:blipFill>
          <a:blip r:embed="rId3"/>
          <a:stretch>
            <a:fillRect/>
          </a:stretch>
        </p:blipFill>
        <p:spPr>
          <a:xfrm>
            <a:off x="8726633" y="5760720"/>
            <a:ext cx="3313732" cy="1049071"/>
          </a:xfrm>
          <a:prstGeom prst="rect">
            <a:avLst/>
          </a:prstGeom>
        </p:spPr>
      </p:pic>
      <p:sp>
        <p:nvSpPr>
          <p:cNvPr id="5" name="文本框 4">
            <a:extLst>
              <a:ext uri="{FF2B5EF4-FFF2-40B4-BE49-F238E27FC236}">
                <a16:creationId xmlns:a16="http://schemas.microsoft.com/office/drawing/2014/main" id="{1576E826-7202-1647-A3E1-86830A8C8C46}"/>
              </a:ext>
            </a:extLst>
          </p:cNvPr>
          <p:cNvSpPr txBox="1"/>
          <p:nvPr/>
        </p:nvSpPr>
        <p:spPr>
          <a:xfrm>
            <a:off x="6709719" y="1969667"/>
            <a:ext cx="4876398" cy="2939587"/>
          </a:xfrm>
          <a:prstGeom prst="rect">
            <a:avLst/>
          </a:prstGeom>
          <a:noFill/>
        </p:spPr>
        <p:txBody>
          <a:bodyPr wrap="square" rtlCol="0">
            <a:spAutoFit/>
          </a:bodyPr>
          <a:lstStyle/>
          <a:p>
            <a:pPr>
              <a:lnSpc>
                <a:spcPct val="130000"/>
              </a:lnSpc>
            </a:pPr>
            <a:r>
              <a:rPr kumimoji="1" lang="en-US" altLang="zh-CN" sz="2400" b="1" dirty="0">
                <a:latin typeface="Microsoft YaHei" panose="020B0503020204020204" pitchFamily="34" charset="-122"/>
                <a:ea typeface="Microsoft YaHei" panose="020B0503020204020204" pitchFamily="34" charset="-122"/>
              </a:rPr>
              <a:t>MIPS</a:t>
            </a:r>
            <a:r>
              <a:rPr kumimoji="1" lang="zh-CN" altLang="en-US" sz="2400" b="1" dirty="0">
                <a:latin typeface="Microsoft YaHei" panose="020B0503020204020204" pitchFamily="34" charset="-122"/>
                <a:ea typeface="Microsoft YaHei" panose="020B0503020204020204" pitchFamily="34" charset="-122"/>
              </a:rPr>
              <a:t>寄存器：</a:t>
            </a:r>
            <a:endParaRPr kumimoji="1" lang="en-US" altLang="zh-CN" sz="2400" b="1" dirty="0">
              <a:latin typeface="Microsoft YaHei" panose="020B0503020204020204" pitchFamily="34" charset="-122"/>
              <a:ea typeface="Microsoft YaHei" panose="020B0503020204020204" pitchFamily="34" charset="-122"/>
            </a:endParaRPr>
          </a:p>
          <a:p>
            <a:pPr>
              <a:lnSpc>
                <a:spcPct val="130000"/>
              </a:lnSpc>
            </a:pPr>
            <a:r>
              <a:rPr lang="zh-CN" altLang="en-US" sz="2000" b="1" dirty="0">
                <a:latin typeface="Microsoft YaHei" panose="020B0503020204020204" pitchFamily="34" charset="-122"/>
                <a:ea typeface="Microsoft YaHei" panose="020B0503020204020204" pitchFamily="34" charset="-122"/>
              </a:rPr>
              <a:t>寄存器：</a:t>
            </a:r>
            <a:endParaRPr lang="en-US" altLang="zh-CN" sz="2000" b="1" dirty="0">
              <a:latin typeface="Microsoft YaHei" panose="020B0503020204020204" pitchFamily="34" charset="-122"/>
              <a:ea typeface="Microsoft YaHei" panose="020B0503020204020204" pitchFamily="34" charset="-122"/>
            </a:endParaRPr>
          </a:p>
          <a:p>
            <a:pPr marL="285750" indent="-285750">
              <a:lnSpc>
                <a:spcPct val="130000"/>
              </a:lnSpc>
              <a:buFont typeface="Arial" panose="020B0604020202020204" pitchFamily="34" charset="0"/>
              <a:buChar char="•"/>
            </a:pPr>
            <a:r>
              <a:rPr kumimoji="1" lang="en-US" altLang="zh-CN" sz="2000" dirty="0">
                <a:latin typeface="Microsoft YaHei" panose="020B0503020204020204" pitchFamily="34" charset="-122"/>
                <a:ea typeface="Microsoft YaHei" panose="020B0503020204020204" pitchFamily="34" charset="-122"/>
              </a:rPr>
              <a:t>GPRs</a:t>
            </a:r>
            <a:r>
              <a:rPr kumimoji="1" lang="zh-CN" altLang="en-US" sz="2000" dirty="0">
                <a:latin typeface="Microsoft YaHei" panose="020B0503020204020204" pitchFamily="34" charset="-122"/>
                <a:ea typeface="Microsoft YaHei" panose="020B0503020204020204" pitchFamily="34" charset="-122"/>
              </a:rPr>
              <a:t>为</a:t>
            </a:r>
            <a:r>
              <a:rPr kumimoji="1" lang="en-US" altLang="zh-CN" sz="2000" dirty="0">
                <a:latin typeface="Microsoft YaHei" panose="020B0503020204020204" pitchFamily="34" charset="-122"/>
                <a:ea typeface="Microsoft YaHei" panose="020B0503020204020204" pitchFamily="34" charset="-122"/>
              </a:rPr>
              <a:t>32×32</a:t>
            </a:r>
            <a:r>
              <a:rPr kumimoji="1" lang="zh-CN" altLang="en-US" sz="2000" dirty="0">
                <a:latin typeface="Microsoft YaHei" panose="020B0503020204020204" pitchFamily="34" charset="-122"/>
                <a:ea typeface="Microsoft YaHei" panose="020B0503020204020204" pitchFamily="34" charset="-122"/>
              </a:rPr>
              <a:t>位，只存放</a:t>
            </a:r>
            <a:r>
              <a:rPr kumimoji="1" lang="en-US" altLang="zh-CN" sz="2000" dirty="0">
                <a:latin typeface="Microsoft YaHei" panose="020B0503020204020204" pitchFamily="34" charset="-122"/>
                <a:ea typeface="Microsoft YaHei" panose="020B0503020204020204" pitchFamily="34" charset="-122"/>
              </a:rPr>
              <a:t>32</a:t>
            </a:r>
            <a:r>
              <a:rPr kumimoji="1" lang="zh-CN" altLang="en-US" sz="2000" dirty="0">
                <a:latin typeface="Microsoft YaHei" panose="020B0503020204020204" pitchFamily="34" charset="-122"/>
                <a:ea typeface="Microsoft YaHei" panose="020B0503020204020204" pitchFamily="34" charset="-122"/>
              </a:rPr>
              <a:t>位</a:t>
            </a:r>
            <a:r>
              <a:rPr kumimoji="1" lang="en-US" altLang="zh-CN" sz="2000" dirty="0">
                <a:latin typeface="Microsoft YaHei" panose="020B0503020204020204" pitchFamily="34" charset="-122"/>
                <a:ea typeface="Microsoft YaHei" panose="020B0503020204020204" pitchFamily="34" charset="-122"/>
              </a:rPr>
              <a:t>OPD</a:t>
            </a:r>
          </a:p>
          <a:p>
            <a:pPr marL="285750" indent="-285750">
              <a:lnSpc>
                <a:spcPct val="130000"/>
              </a:lnSpc>
              <a:buFont typeface="Arial" panose="020B0604020202020204" pitchFamily="34" charset="0"/>
              <a:buChar char="•"/>
            </a:pPr>
            <a:r>
              <a:rPr kumimoji="1" lang="en-US" altLang="zh-CN" sz="2000" dirty="0">
                <a:latin typeface="Microsoft YaHei" panose="020B0503020204020204" pitchFamily="34" charset="-122"/>
                <a:ea typeface="Microsoft YaHei" panose="020B0503020204020204" pitchFamily="34" charset="-122"/>
              </a:rPr>
              <a:t>FPRs</a:t>
            </a:r>
            <a:r>
              <a:rPr kumimoji="1" lang="zh-CN" altLang="en-US" sz="2000" dirty="0">
                <a:latin typeface="Microsoft YaHei" panose="020B0503020204020204" pitchFamily="34" charset="-122"/>
                <a:ea typeface="Microsoft YaHei" panose="020B0503020204020204" pitchFamily="34" charset="-122"/>
              </a:rPr>
              <a:t>为</a:t>
            </a:r>
            <a:r>
              <a:rPr kumimoji="1" lang="en-US" altLang="zh-CN" sz="2000" dirty="0">
                <a:latin typeface="Microsoft YaHei" panose="020B0503020204020204" pitchFamily="34" charset="-122"/>
                <a:ea typeface="Microsoft YaHei" panose="020B0503020204020204" pitchFamily="34" charset="-122"/>
              </a:rPr>
              <a:t>32×32</a:t>
            </a:r>
            <a:r>
              <a:rPr kumimoji="1" lang="zh-CN" altLang="en-US" sz="2000" dirty="0">
                <a:latin typeface="Microsoft YaHei" panose="020B0503020204020204" pitchFamily="34" charset="-122"/>
                <a:ea typeface="Microsoft YaHei" panose="020B0503020204020204" pitchFamily="34" charset="-122"/>
              </a:rPr>
              <a:t>位，双精度</a:t>
            </a:r>
            <a:r>
              <a:rPr kumimoji="1" lang="en-US" altLang="zh-CN" sz="2000" dirty="0">
                <a:latin typeface="Microsoft YaHei" panose="020B0503020204020204" pitchFamily="34" charset="-122"/>
                <a:ea typeface="Microsoft YaHei" panose="020B0503020204020204" pitchFamily="34" charset="-122"/>
              </a:rPr>
              <a:t>OPD</a:t>
            </a:r>
            <a:r>
              <a:rPr kumimoji="1" lang="zh-CN" altLang="en-US" sz="2000" dirty="0">
                <a:latin typeface="Microsoft YaHei" panose="020B0503020204020204" pitchFamily="34" charset="-122"/>
                <a:ea typeface="Microsoft YaHei" panose="020B0503020204020204" pitchFamily="34" charset="-122"/>
              </a:rPr>
              <a:t>占用相邻</a:t>
            </a:r>
            <a:r>
              <a:rPr kumimoji="1" lang="en-US" altLang="zh-CN" sz="2000" dirty="0">
                <a:latin typeface="Microsoft YaHei" panose="020B0503020204020204" pitchFamily="34" charset="-122"/>
                <a:ea typeface="Microsoft YaHei" panose="020B0503020204020204" pitchFamily="34" charset="-122"/>
              </a:rPr>
              <a:t>2</a:t>
            </a:r>
            <a:r>
              <a:rPr kumimoji="1" lang="zh-CN" altLang="en-US" sz="2000" dirty="0">
                <a:latin typeface="Microsoft YaHei" panose="020B0503020204020204" pitchFamily="34" charset="-122"/>
                <a:ea typeface="Microsoft YaHei" panose="020B0503020204020204" pitchFamily="34" charset="-122"/>
              </a:rPr>
              <a:t>个</a:t>
            </a:r>
            <a:r>
              <a:rPr kumimoji="1" lang="en-US" altLang="zh-CN" sz="2000" dirty="0">
                <a:latin typeface="Microsoft YaHei" panose="020B0503020204020204" pitchFamily="34" charset="-122"/>
                <a:ea typeface="Microsoft YaHei" panose="020B0503020204020204" pitchFamily="34" charset="-122"/>
              </a:rPr>
              <a:t>FPR</a:t>
            </a:r>
            <a:r>
              <a:rPr kumimoji="1" lang="zh-CN" altLang="en-US" sz="2000" dirty="0">
                <a:latin typeface="Microsoft YaHei" panose="020B0503020204020204" pitchFamily="34" charset="-122"/>
                <a:ea typeface="Microsoft YaHei" panose="020B0503020204020204" pitchFamily="34" charset="-122"/>
              </a:rPr>
              <a:t>；</a:t>
            </a:r>
          </a:p>
          <a:p>
            <a:pPr marL="285750" indent="-285750">
              <a:lnSpc>
                <a:spcPct val="130000"/>
              </a:lnSpc>
              <a:buFont typeface="Arial" panose="020B0604020202020204" pitchFamily="34" charset="0"/>
              <a:buChar char="•"/>
            </a:pPr>
            <a:r>
              <a:rPr kumimoji="1" lang="zh-CN" altLang="en-US" sz="2000" dirty="0">
                <a:latin typeface="Microsoft YaHei" panose="020B0503020204020204" pitchFamily="34" charset="-122"/>
                <a:ea typeface="Microsoft YaHei" panose="020B0503020204020204" pitchFamily="34" charset="-122"/>
              </a:rPr>
              <a:t>专用</a:t>
            </a:r>
            <a:r>
              <a:rPr kumimoji="1" lang="en-US" altLang="zh-CN" sz="2000" dirty="0">
                <a:latin typeface="Microsoft YaHei" panose="020B0503020204020204" pitchFamily="34" charset="-122"/>
                <a:ea typeface="Microsoft YaHei" panose="020B0503020204020204" pitchFamily="34" charset="-122"/>
              </a:rPr>
              <a:t>REG</a:t>
            </a:r>
            <a:r>
              <a:rPr kumimoji="1" lang="zh-CN" altLang="en-US" sz="2000" dirty="0">
                <a:latin typeface="Microsoft YaHei" panose="020B0503020204020204" pitchFamily="34" charset="-122"/>
                <a:ea typeface="Microsoft YaHei" panose="020B0503020204020204" pitchFamily="34" charset="-122"/>
              </a:rPr>
              <a:t>有</a:t>
            </a:r>
            <a:r>
              <a:rPr kumimoji="1" lang="en-US" altLang="zh-CN" sz="2000" dirty="0">
                <a:latin typeface="Microsoft YaHei" panose="020B0503020204020204" pitchFamily="34" charset="-122"/>
                <a:ea typeface="Microsoft YaHei" panose="020B0503020204020204" pitchFamily="34" charset="-122"/>
              </a:rPr>
              <a:t>PC</a:t>
            </a:r>
            <a:r>
              <a:rPr kumimoji="1" lang="zh-CN" altLang="en-US" sz="2000" dirty="0">
                <a:latin typeface="Microsoft YaHei" panose="020B0503020204020204" pitchFamily="34" charset="-122"/>
                <a:ea typeface="Microsoft YaHei" panose="020B0503020204020204" pitchFamily="34" charset="-122"/>
              </a:rPr>
              <a:t>、</a:t>
            </a:r>
            <a:r>
              <a:rPr kumimoji="1" lang="en-US" altLang="zh-CN" sz="2000" dirty="0">
                <a:latin typeface="Microsoft YaHei" panose="020B0503020204020204" pitchFamily="34" charset="-122"/>
                <a:ea typeface="Microsoft YaHei" panose="020B0503020204020204" pitchFamily="34" charset="-122"/>
              </a:rPr>
              <a:t>Hi</a:t>
            </a:r>
            <a:r>
              <a:rPr kumimoji="1" lang="zh-CN" altLang="en-US" sz="2000" dirty="0">
                <a:latin typeface="Microsoft YaHei" panose="020B0503020204020204" pitchFamily="34" charset="-122"/>
                <a:ea typeface="Microsoft YaHei" panose="020B0503020204020204" pitchFamily="34" charset="-122"/>
              </a:rPr>
              <a:t>、</a:t>
            </a:r>
            <a:r>
              <a:rPr kumimoji="1" lang="en-US" altLang="zh-CN" sz="2000" dirty="0">
                <a:latin typeface="Microsoft YaHei" panose="020B0503020204020204" pitchFamily="34" charset="-122"/>
                <a:ea typeface="Microsoft YaHei" panose="020B0503020204020204" pitchFamily="34" charset="-122"/>
              </a:rPr>
              <a:t>Lo</a:t>
            </a:r>
            <a:r>
              <a:rPr kumimoji="1" lang="zh-CN" altLang="en-US" sz="2000" dirty="0">
                <a:latin typeface="Microsoft YaHei" panose="020B0503020204020204" pitchFamily="34" charset="-122"/>
                <a:ea typeface="Microsoft YaHei" panose="020B0503020204020204" pitchFamily="34" charset="-122"/>
              </a:rPr>
              <a:t>、</a:t>
            </a:r>
            <a:r>
              <a:rPr kumimoji="1" lang="en-US" altLang="zh-CN" sz="2000" dirty="0">
                <a:latin typeface="Microsoft YaHei" panose="020B0503020204020204" pitchFamily="34" charset="-122"/>
                <a:ea typeface="Microsoft YaHei" panose="020B0503020204020204" pitchFamily="34" charset="-122"/>
              </a:rPr>
              <a:t>Cause</a:t>
            </a:r>
            <a:r>
              <a:rPr kumimoji="1" lang="zh-CN" altLang="en-US" sz="2000" dirty="0">
                <a:latin typeface="Microsoft YaHei" panose="020B0503020204020204" pitchFamily="34" charset="-122"/>
                <a:ea typeface="Microsoft YaHei" panose="020B0503020204020204" pitchFamily="34" charset="-122"/>
              </a:rPr>
              <a:t>、</a:t>
            </a:r>
            <a:r>
              <a:rPr kumimoji="1" lang="en-US" altLang="zh-CN" sz="2000" dirty="0">
                <a:latin typeface="Microsoft YaHei" panose="020B0503020204020204" pitchFamily="34" charset="-122"/>
                <a:ea typeface="Microsoft YaHei" panose="020B0503020204020204" pitchFamily="34" charset="-122"/>
              </a:rPr>
              <a:t>EPC</a:t>
            </a:r>
          </a:p>
          <a:p>
            <a:pPr>
              <a:lnSpc>
                <a:spcPct val="150000"/>
              </a:lnSpc>
            </a:pPr>
            <a:endParaRPr kumimoji="1"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10461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7CF7-FE20-6345-B33C-D1FACC9D4330}"/>
              </a:ext>
            </a:extLst>
          </p:cNvPr>
          <p:cNvSpPr>
            <a:spLocks noGrp="1"/>
          </p:cNvSpPr>
          <p:nvPr>
            <p:ph type="title"/>
          </p:nvPr>
        </p:nvSpPr>
        <p:spPr/>
        <p:txBody>
          <a:bodyPr/>
          <a:lstStyle/>
          <a:p>
            <a:r>
              <a:rPr kumimoji="1" lang="en-US" altLang="zh-CN" dirty="0">
                <a:latin typeface="SimHei" panose="02010609060101010101" pitchFamily="49" charset="-122"/>
                <a:ea typeface="SimHei" panose="02010609060101010101" pitchFamily="49" charset="-122"/>
              </a:rPr>
              <a:t>02</a:t>
            </a:r>
            <a:r>
              <a:rPr kumimoji="1" lang="zh-CN" altLang="en-US" dirty="0">
                <a:latin typeface="SimHei" panose="02010609060101010101" pitchFamily="49" charset="-122"/>
                <a:ea typeface="SimHei" panose="02010609060101010101" pitchFamily="49" charset="-122"/>
              </a:rPr>
              <a:t>数据表示及数据存放设计</a:t>
            </a:r>
            <a:endParaRPr kumimoji="1" lang="zh-CN" altLang="en-US" dirty="0"/>
          </a:p>
        </p:txBody>
      </p:sp>
      <p:sp>
        <p:nvSpPr>
          <p:cNvPr id="4" name="灯片编号占位符 3">
            <a:extLst>
              <a:ext uri="{FF2B5EF4-FFF2-40B4-BE49-F238E27FC236}">
                <a16:creationId xmlns:a16="http://schemas.microsoft.com/office/drawing/2014/main" id="{93ACBE05-56B2-B34D-918B-4D7C73CD5866}"/>
              </a:ext>
            </a:extLst>
          </p:cNvPr>
          <p:cNvSpPr>
            <a:spLocks noGrp="1"/>
          </p:cNvSpPr>
          <p:nvPr>
            <p:ph type="sldNum" sz="quarter" idx="12"/>
          </p:nvPr>
        </p:nvSpPr>
        <p:spPr/>
        <p:txBody>
          <a:bodyPr/>
          <a:lstStyle/>
          <a:p>
            <a:fld id="{46ED3DFB-D36D-4541-BF03-E732CAA7FA92}" type="slidenum">
              <a:rPr kumimoji="1" lang="zh-CN" altLang="en-US" smtClean="0"/>
              <a:t>7</a:t>
            </a:fld>
            <a:endParaRPr kumimoji="1" lang="zh-CN" altLang="en-US"/>
          </a:p>
        </p:txBody>
      </p:sp>
      <p:sp>
        <p:nvSpPr>
          <p:cNvPr id="7" name="文本占位符 6">
            <a:extLst>
              <a:ext uri="{FF2B5EF4-FFF2-40B4-BE49-F238E27FC236}">
                <a16:creationId xmlns:a16="http://schemas.microsoft.com/office/drawing/2014/main" id="{165527CF-FE58-034B-A8F9-80225728CA59}"/>
              </a:ext>
            </a:extLst>
          </p:cNvPr>
          <p:cNvSpPr>
            <a:spLocks noGrp="1"/>
          </p:cNvSpPr>
          <p:nvPr>
            <p:ph type="body" idx="1"/>
          </p:nvPr>
        </p:nvSpPr>
        <p:spPr/>
        <p:txBody>
          <a:bodyPr/>
          <a:lstStyle/>
          <a:p>
            <a:r>
              <a:rPr lang="zh-CN" altLang="en-US" dirty="0">
                <a:latin typeface="Microsoft YaHei" panose="020B0503020204020204" pitchFamily="34" charset="-122"/>
                <a:ea typeface="Microsoft YaHei" panose="020B0503020204020204" pitchFamily="34" charset="-122"/>
              </a:rPr>
              <a:t>各类数据的表示方法；操作数、指令的存放方式</a:t>
            </a:r>
          </a:p>
        </p:txBody>
      </p:sp>
      <p:pic>
        <p:nvPicPr>
          <p:cNvPr id="6" name="图片 5">
            <a:extLst>
              <a:ext uri="{FF2B5EF4-FFF2-40B4-BE49-F238E27FC236}">
                <a16:creationId xmlns:a16="http://schemas.microsoft.com/office/drawing/2014/main" id="{7DE2F9F1-88C7-7D46-9937-8829C267CFD2}"/>
              </a:ext>
            </a:extLst>
          </p:cNvPr>
          <p:cNvPicPr>
            <a:picLocks noChangeAspect="1"/>
          </p:cNvPicPr>
          <p:nvPr/>
        </p:nvPicPr>
        <p:blipFill>
          <a:blip r:embed="rId2"/>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754395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822921-0683-6340-88D8-D9C3C9DADEC2}"/>
              </a:ext>
            </a:extLst>
          </p:cNvPr>
          <p:cNvSpPr>
            <a:spLocks noGrp="1"/>
          </p:cNvSpPr>
          <p:nvPr>
            <p:ph type="title"/>
          </p:nvPr>
        </p:nvSpPr>
        <p:spPr>
          <a:xfrm>
            <a:off x="838200" y="365125"/>
            <a:ext cx="10515600" cy="732155"/>
          </a:xfrm>
        </p:spPr>
        <p:txBody>
          <a:bodyPr>
            <a:normAutofit/>
          </a:bodyPr>
          <a:lstStyle/>
          <a:p>
            <a:pPr algn="ctr"/>
            <a:r>
              <a:rPr kumimoji="1" lang="zh-CN" altLang="en-US" sz="2400" dirty="0">
                <a:latin typeface="SimHei" panose="02010609060101010101" pitchFamily="49" charset="-122"/>
                <a:ea typeface="SimHei" panose="02010609060101010101" pitchFamily="49" charset="-122"/>
              </a:rPr>
              <a:t>数据表示及数据存放设计</a:t>
            </a:r>
            <a:endParaRPr kumimoji="1" lang="zh-CN" altLang="en-US" sz="2400" dirty="0">
              <a:latin typeface="Arial" panose="020B0604020202020204" pitchFamily="34" charset="0"/>
              <a:ea typeface="SimHei" panose="02010609060101010101" pitchFamily="49" charset="-122"/>
              <a:cs typeface="Arial" panose="020B0604020202020204" pitchFamily="34" charset="0"/>
            </a:endParaRPr>
          </a:p>
        </p:txBody>
      </p:sp>
      <p:sp>
        <p:nvSpPr>
          <p:cNvPr id="11" name="灯片编号占位符 10">
            <a:extLst>
              <a:ext uri="{FF2B5EF4-FFF2-40B4-BE49-F238E27FC236}">
                <a16:creationId xmlns:a16="http://schemas.microsoft.com/office/drawing/2014/main" id="{27D709CE-78E8-AB49-BD56-6C82D8F6653F}"/>
              </a:ext>
            </a:extLst>
          </p:cNvPr>
          <p:cNvSpPr>
            <a:spLocks noGrp="1"/>
          </p:cNvSpPr>
          <p:nvPr>
            <p:ph type="sldNum" sz="quarter" idx="12"/>
          </p:nvPr>
        </p:nvSpPr>
        <p:spPr/>
        <p:txBody>
          <a:bodyPr/>
          <a:lstStyle/>
          <a:p>
            <a:fld id="{46ED3DFB-D36D-4541-BF03-E732CAA7FA92}" type="slidenum">
              <a:rPr kumimoji="1" lang="zh-CN" altLang="en-US" smtClean="0">
                <a:latin typeface="Arial" panose="020B0604020202020204" pitchFamily="34" charset="0"/>
                <a:ea typeface="SimHei" panose="02010609060101010101" pitchFamily="49" charset="-122"/>
                <a:cs typeface="Arial" panose="020B0604020202020204" pitchFamily="34" charset="0"/>
              </a:rPr>
              <a:t>8</a:t>
            </a:fld>
            <a:endParaRPr kumimoji="1" lang="zh-CN" altLang="en-US">
              <a:latin typeface="Arial" panose="020B0604020202020204" pitchFamily="34" charset="0"/>
              <a:ea typeface="SimHei" panose="02010609060101010101" pitchFamily="49" charset="-122"/>
              <a:cs typeface="Arial" panose="020B0604020202020204" pitchFamily="34" charset="0"/>
            </a:endParaRPr>
          </a:p>
        </p:txBody>
      </p:sp>
      <p:cxnSp>
        <p:nvCxnSpPr>
          <p:cNvPr id="32" name="直线连接符 31">
            <a:extLst>
              <a:ext uri="{FF2B5EF4-FFF2-40B4-BE49-F238E27FC236}">
                <a16:creationId xmlns:a16="http://schemas.microsoft.com/office/drawing/2014/main" id="{7533DE7B-EB99-FE46-858C-3C8DACBA0330}"/>
              </a:ext>
            </a:extLst>
          </p:cNvPr>
          <p:cNvCxnSpPr/>
          <p:nvPr/>
        </p:nvCxnSpPr>
        <p:spPr>
          <a:xfrm>
            <a:off x="758283" y="1014761"/>
            <a:ext cx="10827834" cy="0"/>
          </a:xfrm>
          <a:prstGeom prst="line">
            <a:avLst/>
          </a:prstGeom>
          <a:ln w="38100"/>
        </p:spPr>
        <p:style>
          <a:lnRef idx="1">
            <a:schemeClr val="dk1"/>
          </a:lnRef>
          <a:fillRef idx="0">
            <a:schemeClr val="dk1"/>
          </a:fillRef>
          <a:effectRef idx="0">
            <a:schemeClr val="dk1"/>
          </a:effectRef>
          <a:fontRef idx="minor">
            <a:schemeClr val="tx1"/>
          </a:fontRef>
        </p:style>
      </p:cxnSp>
      <p:pic>
        <p:nvPicPr>
          <p:cNvPr id="7" name="图片 6">
            <a:extLst>
              <a:ext uri="{FF2B5EF4-FFF2-40B4-BE49-F238E27FC236}">
                <a16:creationId xmlns:a16="http://schemas.microsoft.com/office/drawing/2014/main" id="{D1DDE716-4098-E64B-B3B8-44CB062A07EA}"/>
              </a:ext>
            </a:extLst>
          </p:cNvPr>
          <p:cNvPicPr>
            <a:picLocks noChangeAspect="1"/>
          </p:cNvPicPr>
          <p:nvPr/>
        </p:nvPicPr>
        <p:blipFill>
          <a:blip r:embed="rId3"/>
          <a:stretch>
            <a:fillRect/>
          </a:stretch>
        </p:blipFill>
        <p:spPr>
          <a:xfrm>
            <a:off x="8726633" y="5760720"/>
            <a:ext cx="3313732" cy="1049071"/>
          </a:xfrm>
          <a:prstGeom prst="rect">
            <a:avLst/>
          </a:prstGeom>
        </p:spPr>
      </p:pic>
      <p:sp>
        <p:nvSpPr>
          <p:cNvPr id="3" name="矩形 2">
            <a:extLst>
              <a:ext uri="{FF2B5EF4-FFF2-40B4-BE49-F238E27FC236}">
                <a16:creationId xmlns:a16="http://schemas.microsoft.com/office/drawing/2014/main" id="{834E7B69-F417-CE49-A660-26559E6B3551}"/>
              </a:ext>
            </a:extLst>
          </p:cNvPr>
          <p:cNvSpPr/>
          <p:nvPr/>
        </p:nvSpPr>
        <p:spPr>
          <a:xfrm>
            <a:off x="838200" y="1227895"/>
            <a:ext cx="10827833" cy="5128455"/>
          </a:xfrm>
          <a:prstGeom prst="rect">
            <a:avLst/>
          </a:prstGeom>
        </p:spPr>
        <p:txBody>
          <a:bodyPr wrap="square">
            <a:spAutoFit/>
          </a:bodyPr>
          <a:lstStyle/>
          <a:p>
            <a:pPr>
              <a:lnSpc>
                <a:spcPct val="125000"/>
              </a:lnSpc>
            </a:pP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、数据表示方法：整数、浮点数、逻辑数</a:t>
            </a:r>
            <a:endParaRPr lang="en-US" altLang="zh-CN" sz="2400" dirty="0">
              <a:latin typeface="Microsoft YaHei" panose="020B0503020204020204" pitchFamily="34" charset="-122"/>
              <a:ea typeface="Microsoft YaHei" panose="020B0503020204020204" pitchFamily="34" charset="-122"/>
            </a:endParaRPr>
          </a:p>
          <a:p>
            <a:pPr>
              <a:lnSpc>
                <a:spcPct val="125000"/>
              </a:lnSpc>
            </a:pP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、数据类型：</a:t>
            </a:r>
            <a:endParaRPr lang="en-US" altLang="zh-CN" sz="2400" dirty="0">
              <a:latin typeface="Microsoft YaHei" panose="020B0503020204020204" pitchFamily="34" charset="-122"/>
              <a:ea typeface="Microsoft YaHei" panose="020B0503020204020204" pitchFamily="34" charset="-122"/>
            </a:endParaRPr>
          </a:p>
          <a:p>
            <a:pPr marL="342900" indent="-342900">
              <a:lnSpc>
                <a:spcPct val="125000"/>
              </a:lnSpc>
              <a:buFont typeface="Arial" panose="020B0604020202020204" pitchFamily="34" charset="0"/>
              <a:buChar char="•"/>
            </a:pPr>
            <a:r>
              <a:rPr lang="zh-CN" altLang="en-US" sz="2400" dirty="0">
                <a:latin typeface="Microsoft YaHei" panose="020B0503020204020204" pitchFamily="34" charset="-122"/>
                <a:ea typeface="Microsoft YaHei" panose="020B0503020204020204" pitchFamily="34" charset="-122"/>
              </a:rPr>
              <a:t>整数（有符号</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无符号</a:t>
            </a:r>
            <a:r>
              <a:rPr lang="en-US" altLang="zh-CN" sz="2400" dirty="0">
                <a:latin typeface="Microsoft YaHei" panose="020B0503020204020204" pitchFamily="34" charset="-122"/>
                <a:ea typeface="Microsoft YaHei" panose="020B0503020204020204" pitchFamily="34" charset="-122"/>
              </a:rPr>
              <a:t>+8/16/32</a:t>
            </a:r>
            <a:r>
              <a:rPr lang="zh-CN" altLang="en-US" sz="2400" dirty="0">
                <a:latin typeface="Microsoft YaHei" panose="020B0503020204020204" pitchFamily="34" charset="-122"/>
                <a:ea typeface="Microsoft YaHei" panose="020B0503020204020204" pitchFamily="34" charset="-122"/>
              </a:rPr>
              <a:t>位）</a:t>
            </a:r>
            <a:r>
              <a:rPr lang="en-US" altLang="zh-CN" sz="2400" dirty="0">
                <a:latin typeface="Microsoft YaHei" panose="020B0503020204020204" pitchFamily="34" charset="-122"/>
                <a:ea typeface="Microsoft YaHei" panose="020B0503020204020204" pitchFamily="34" charset="-122"/>
              </a:rPr>
              <a:t>    &lt;—</a:t>
            </a:r>
            <a:r>
              <a:rPr lang="zh-CN" altLang="en-US" sz="2400" dirty="0">
                <a:latin typeface="Microsoft YaHei" panose="020B0503020204020204" pitchFamily="34" charset="-122"/>
                <a:ea typeface="Microsoft YaHei" panose="020B0503020204020204" pitchFamily="34" charset="-122"/>
              </a:rPr>
              <a:t>支持</a:t>
            </a:r>
            <a:r>
              <a:rPr lang="en-US" altLang="zh-CN" sz="2400" dirty="0">
                <a:latin typeface="Microsoft YaHei" panose="020B0503020204020204" pitchFamily="34" charset="-122"/>
                <a:ea typeface="Microsoft YaHei" panose="020B0503020204020204" pitchFamily="34" charset="-122"/>
              </a:rPr>
              <a:t>8/16</a:t>
            </a:r>
            <a:r>
              <a:rPr lang="zh-CN" altLang="en-US" sz="2400" dirty="0">
                <a:latin typeface="Microsoft YaHei" panose="020B0503020204020204" pitchFamily="34" charset="-122"/>
                <a:ea typeface="Microsoft YaHei" panose="020B0503020204020204" pitchFamily="34" charset="-122"/>
              </a:rPr>
              <a:t>位：可以高效表示字符</a:t>
            </a:r>
            <a:endParaRPr lang="en-US" altLang="zh-CN" sz="2400" dirty="0">
              <a:latin typeface="Microsoft YaHei" panose="020B0503020204020204" pitchFamily="34" charset="-122"/>
              <a:ea typeface="Microsoft YaHei" panose="020B0503020204020204" pitchFamily="34" charset="-122"/>
            </a:endParaRPr>
          </a:p>
          <a:p>
            <a:pPr marL="342900" indent="-342900">
              <a:lnSpc>
                <a:spcPct val="125000"/>
              </a:lnSpc>
              <a:buFont typeface="Arial" panose="020B0604020202020204" pitchFamily="34" charset="0"/>
              <a:buChar char="•"/>
            </a:pPr>
            <a:r>
              <a:rPr lang="zh-CN" altLang="en-US" sz="2400" dirty="0">
                <a:latin typeface="Microsoft YaHei" panose="020B0503020204020204" pitchFamily="34" charset="-122"/>
                <a:ea typeface="Microsoft YaHei" panose="020B0503020204020204" pitchFamily="34" charset="-122"/>
              </a:rPr>
              <a:t>浮点数（单精度、多精度；</a:t>
            </a:r>
            <a:r>
              <a:rPr lang="en-US" altLang="zh-CN" sz="2400" dirty="0">
                <a:latin typeface="Microsoft YaHei" panose="020B0503020204020204" pitchFamily="34" charset="-122"/>
                <a:ea typeface="Microsoft YaHei" panose="020B0503020204020204" pitchFamily="34" charset="-122"/>
              </a:rPr>
              <a:t>IEEE754</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32/64</a:t>
            </a:r>
            <a:r>
              <a:rPr lang="zh-CN" altLang="en-US" sz="2400" dirty="0">
                <a:latin typeface="Microsoft YaHei" panose="020B0503020204020204" pitchFamily="34" charset="-122"/>
                <a:ea typeface="Microsoft YaHei" panose="020B0503020204020204" pitchFamily="34" charset="-122"/>
              </a:rPr>
              <a:t>位）</a:t>
            </a:r>
            <a:endParaRPr lang="en-US" altLang="zh-CN" sz="2400" dirty="0">
              <a:latin typeface="Microsoft YaHei" panose="020B0503020204020204" pitchFamily="34" charset="-122"/>
              <a:ea typeface="Microsoft YaHei" panose="020B0503020204020204" pitchFamily="34" charset="-122"/>
            </a:endParaRPr>
          </a:p>
          <a:p>
            <a:pPr marL="342900" indent="-342900">
              <a:lnSpc>
                <a:spcPct val="125000"/>
              </a:lnSpc>
              <a:buFont typeface="Arial" panose="020B0604020202020204" pitchFamily="34" charset="0"/>
              <a:buChar char="•"/>
            </a:pPr>
            <a:r>
              <a:rPr lang="zh-CN" altLang="en-US" sz="2400" dirty="0">
                <a:latin typeface="Microsoft YaHei" panose="020B0503020204020204" pitchFamily="34" charset="-122"/>
                <a:ea typeface="Microsoft YaHei" panose="020B0503020204020204" pitchFamily="34" charset="-122"/>
              </a:rPr>
              <a:t>逻辑数（包含在整数中，采用向量格式）</a:t>
            </a:r>
            <a:endParaRPr lang="en-US" altLang="zh-CN" sz="2400" dirty="0">
              <a:latin typeface="Microsoft YaHei" panose="020B0503020204020204" pitchFamily="34" charset="-122"/>
              <a:ea typeface="Microsoft YaHei" panose="020B0503020204020204" pitchFamily="34" charset="-122"/>
            </a:endParaRPr>
          </a:p>
          <a:p>
            <a:pPr>
              <a:lnSpc>
                <a:spcPct val="125000"/>
              </a:lnSpc>
            </a:pP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、操作数存放</a:t>
            </a:r>
            <a:endParaRPr lang="en-US" altLang="zh-CN" sz="2400" dirty="0">
              <a:latin typeface="Microsoft YaHei" panose="020B0503020204020204" pitchFamily="34" charset="-122"/>
              <a:ea typeface="Microsoft YaHei" panose="020B0503020204020204" pitchFamily="34" charset="-122"/>
            </a:endParaRPr>
          </a:p>
          <a:p>
            <a:pPr marL="342900" indent="-342900">
              <a:lnSpc>
                <a:spcPct val="125000"/>
              </a:lnSpc>
              <a:buFont typeface="Arial" panose="020B0604020202020204" pitchFamily="34" charset="0"/>
              <a:buChar char="•"/>
            </a:pPr>
            <a:r>
              <a:rPr lang="en-US" altLang="zh-CN" sz="2400" dirty="0">
                <a:latin typeface="Microsoft YaHei" panose="020B0503020204020204" pitchFamily="34" charset="-122"/>
                <a:ea typeface="Microsoft YaHei" panose="020B0503020204020204" pitchFamily="34" charset="-122"/>
              </a:rPr>
              <a:t>MIPS</a:t>
            </a:r>
            <a:r>
              <a:rPr lang="zh-CN" altLang="en-US" sz="2400" dirty="0">
                <a:latin typeface="Microsoft YaHei" panose="020B0503020204020204" pitchFamily="34" charset="-122"/>
                <a:ea typeface="Microsoft YaHei" panose="020B0503020204020204" pitchFamily="34" charset="-122"/>
              </a:rPr>
              <a:t>存储器：按字节编址、逻辑地址空间</a:t>
            </a:r>
            <a:r>
              <a:rPr lang="en-US" altLang="zh-CN" sz="2400" dirty="0">
                <a:latin typeface="Microsoft YaHei" panose="020B0503020204020204" pitchFamily="34" charset="-122"/>
                <a:ea typeface="Microsoft YaHei" panose="020B0503020204020204" pitchFamily="34" charset="-122"/>
              </a:rPr>
              <a:t>32</a:t>
            </a:r>
            <a:r>
              <a:rPr lang="zh-CN" altLang="en-US" sz="2400" dirty="0">
                <a:latin typeface="Microsoft YaHei" panose="020B0503020204020204" pitchFamily="34" charset="-122"/>
                <a:ea typeface="Microsoft YaHei" panose="020B0503020204020204" pitchFamily="34" charset="-122"/>
              </a:rPr>
              <a:t>位。指令或数据在存储器中采用大端、对齐方式存放</a:t>
            </a:r>
            <a:endParaRPr lang="en-US" altLang="zh-CN" sz="2400" dirty="0">
              <a:latin typeface="Microsoft YaHei" panose="020B0503020204020204" pitchFamily="34" charset="-122"/>
              <a:ea typeface="Microsoft YaHei" panose="020B0503020204020204" pitchFamily="34" charset="-122"/>
            </a:endParaRPr>
          </a:p>
          <a:p>
            <a:pPr marL="342900" indent="-342900">
              <a:lnSpc>
                <a:spcPct val="125000"/>
              </a:lnSpc>
              <a:buFont typeface="Arial" panose="020B0604020202020204" pitchFamily="34" charset="0"/>
              <a:buChar char="•"/>
            </a:pPr>
            <a:r>
              <a:rPr lang="en-US" altLang="zh-CN" sz="2400" dirty="0">
                <a:latin typeface="Microsoft YaHei" panose="020B0503020204020204" pitchFamily="34" charset="-122"/>
                <a:ea typeface="Microsoft YaHei" panose="020B0503020204020204" pitchFamily="34" charset="-122"/>
                <a:hlinkClick r:id="rId4" action="ppaction://hlinksldjump"/>
              </a:rPr>
              <a:t>MIPS</a:t>
            </a:r>
            <a:r>
              <a:rPr lang="zh-CN" altLang="en-US" sz="2400" dirty="0">
                <a:latin typeface="Microsoft YaHei" panose="020B0503020204020204" pitchFamily="34" charset="-122"/>
                <a:ea typeface="Microsoft YaHei" panose="020B0503020204020204" pitchFamily="34" charset="-122"/>
                <a:hlinkClick r:id="rId4" action="ppaction://hlinksldjump"/>
              </a:rPr>
              <a:t>寄存器</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32</a:t>
            </a:r>
            <a:r>
              <a:rPr lang="zh-CN" altLang="en-US" sz="2400" dirty="0">
                <a:latin typeface="Microsoft YaHei" panose="020B0503020204020204" pitchFamily="34" charset="-122"/>
                <a:ea typeface="Microsoft YaHei" panose="020B0503020204020204" pitchFamily="34" charset="-122"/>
              </a:rPr>
              <a:t>个通用寄存器（</a:t>
            </a:r>
            <a:r>
              <a:rPr lang="en-US" altLang="zh-CN" sz="2400" dirty="0">
                <a:latin typeface="Microsoft YaHei" panose="020B0503020204020204" pitchFamily="34" charset="-122"/>
                <a:ea typeface="Microsoft YaHei" panose="020B0503020204020204" pitchFamily="34" charset="-122"/>
              </a:rPr>
              <a:t>R0</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R31</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32</a:t>
            </a:r>
            <a:r>
              <a:rPr lang="zh-CN" altLang="en-US" sz="2400" dirty="0">
                <a:latin typeface="Microsoft YaHei" panose="020B0503020204020204" pitchFamily="34" charset="-122"/>
                <a:ea typeface="Microsoft YaHei" panose="020B0503020204020204" pitchFamily="34" charset="-122"/>
              </a:rPr>
              <a:t>个</a:t>
            </a:r>
            <a:r>
              <a:rPr lang="en-US" altLang="zh-CN" sz="2400" dirty="0">
                <a:latin typeface="Microsoft YaHei" panose="020B0503020204020204" pitchFamily="34" charset="-122"/>
                <a:ea typeface="Microsoft YaHei" panose="020B0503020204020204" pitchFamily="34" charset="-122"/>
              </a:rPr>
              <a:t>32</a:t>
            </a:r>
            <a:r>
              <a:rPr lang="zh-CN" altLang="en-US" sz="2400" dirty="0">
                <a:latin typeface="Microsoft YaHei" panose="020B0503020204020204" pitchFamily="34" charset="-122"/>
                <a:ea typeface="Microsoft YaHei" panose="020B0503020204020204" pitchFamily="34" charset="-122"/>
              </a:rPr>
              <a:t>位浮点寄存器（</a:t>
            </a:r>
            <a:r>
              <a:rPr lang="en-US" altLang="zh-CN" sz="2400" dirty="0">
                <a:latin typeface="Microsoft YaHei" panose="020B0503020204020204" pitchFamily="34" charset="-122"/>
                <a:ea typeface="Microsoft YaHei" panose="020B0503020204020204" pitchFamily="34" charset="-122"/>
              </a:rPr>
              <a:t>F0</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F31</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marL="342900" indent="-342900">
              <a:lnSpc>
                <a:spcPct val="125000"/>
              </a:lnSpc>
              <a:buFont typeface="Arial" panose="020B0604020202020204" pitchFamily="34" charset="0"/>
              <a:buChar char="•"/>
            </a:pPr>
            <a:r>
              <a:rPr lang="en-US" altLang="zh-CN" sz="2400" dirty="0">
                <a:latin typeface="Microsoft YaHei" panose="020B0503020204020204" pitchFamily="34" charset="-122"/>
                <a:ea typeface="Microsoft YaHei" panose="020B0503020204020204" pitchFamily="34" charset="-122"/>
                <a:hlinkClick r:id="rId5" action="ppaction://hlinksldjump"/>
              </a:rPr>
              <a:t>MIPS</a:t>
            </a:r>
            <a:r>
              <a:rPr lang="zh-CN" altLang="en-US" sz="2400" dirty="0">
                <a:latin typeface="Microsoft YaHei" panose="020B0503020204020204" pitchFamily="34" charset="-122"/>
                <a:ea typeface="Microsoft YaHei" panose="020B0503020204020204" pitchFamily="34" charset="-122"/>
                <a:hlinkClick r:id="rId5" action="ppaction://hlinksldjump"/>
              </a:rPr>
              <a:t>专用寄存器</a:t>
            </a:r>
            <a:r>
              <a:rPr lang="zh-CN" altLang="en-US" sz="2400" dirty="0">
                <a:latin typeface="Microsoft YaHei" panose="020B0503020204020204" pitchFamily="34" charset="-122"/>
                <a:ea typeface="Microsoft YaHei" panose="020B0503020204020204" pitchFamily="34" charset="-122"/>
              </a:rPr>
              <a:t>：如：</a:t>
            </a:r>
            <a:r>
              <a:rPr lang="en-US" altLang="zh-CN" sz="2400" dirty="0">
                <a:latin typeface="Microsoft YaHei" panose="020B0503020204020204" pitchFamily="34" charset="-122"/>
                <a:ea typeface="Microsoft YaHei" panose="020B0503020204020204" pitchFamily="34" charset="-122"/>
              </a:rPr>
              <a:t>PC</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Hi</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Lo</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Cause</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EPC</a:t>
            </a:r>
          </a:p>
        </p:txBody>
      </p:sp>
    </p:spTree>
    <p:extLst>
      <p:ext uri="{BB962C8B-B14F-4D97-AF65-F5344CB8AC3E}">
        <p14:creationId xmlns:p14="http://schemas.microsoft.com/office/powerpoint/2010/main" val="2920583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7CF7-FE20-6345-B33C-D1FACC9D4330}"/>
              </a:ext>
            </a:extLst>
          </p:cNvPr>
          <p:cNvSpPr>
            <a:spLocks noGrp="1"/>
          </p:cNvSpPr>
          <p:nvPr>
            <p:ph type="title"/>
          </p:nvPr>
        </p:nvSpPr>
        <p:spPr/>
        <p:txBody>
          <a:bodyPr/>
          <a:lstStyle/>
          <a:p>
            <a:r>
              <a:rPr kumimoji="1" lang="en-US" altLang="zh-CN" dirty="0">
                <a:latin typeface="SimHei" panose="02010609060101010101" pitchFamily="49" charset="-122"/>
                <a:ea typeface="SimHei" panose="02010609060101010101" pitchFamily="49" charset="-122"/>
              </a:rPr>
              <a:t>03</a:t>
            </a:r>
            <a:r>
              <a:rPr kumimoji="1" lang="zh-CN" altLang="en-US" dirty="0">
                <a:latin typeface="SimHei" panose="02010609060101010101" pitchFamily="49" charset="-122"/>
                <a:ea typeface="SimHei" panose="02010609060101010101" pitchFamily="49" charset="-122"/>
              </a:rPr>
              <a:t>指令集功能设计</a:t>
            </a:r>
            <a:endParaRPr kumimoji="1" lang="zh-CN" altLang="en-US" dirty="0"/>
          </a:p>
        </p:txBody>
      </p:sp>
      <p:sp>
        <p:nvSpPr>
          <p:cNvPr id="4" name="灯片编号占位符 3">
            <a:extLst>
              <a:ext uri="{FF2B5EF4-FFF2-40B4-BE49-F238E27FC236}">
                <a16:creationId xmlns:a16="http://schemas.microsoft.com/office/drawing/2014/main" id="{93ACBE05-56B2-B34D-918B-4D7C73CD5866}"/>
              </a:ext>
            </a:extLst>
          </p:cNvPr>
          <p:cNvSpPr>
            <a:spLocks noGrp="1"/>
          </p:cNvSpPr>
          <p:nvPr>
            <p:ph type="sldNum" sz="quarter" idx="12"/>
          </p:nvPr>
        </p:nvSpPr>
        <p:spPr/>
        <p:txBody>
          <a:bodyPr/>
          <a:lstStyle/>
          <a:p>
            <a:fld id="{46ED3DFB-D36D-4541-BF03-E732CAA7FA92}" type="slidenum">
              <a:rPr kumimoji="1" lang="zh-CN" altLang="en-US" smtClean="0"/>
              <a:t>9</a:t>
            </a:fld>
            <a:endParaRPr kumimoji="1" lang="zh-CN" altLang="en-US"/>
          </a:p>
        </p:txBody>
      </p:sp>
      <p:sp>
        <p:nvSpPr>
          <p:cNvPr id="7" name="文本占位符 6">
            <a:extLst>
              <a:ext uri="{FF2B5EF4-FFF2-40B4-BE49-F238E27FC236}">
                <a16:creationId xmlns:a16="http://schemas.microsoft.com/office/drawing/2014/main" id="{165527CF-FE58-034B-A8F9-80225728CA59}"/>
              </a:ext>
            </a:extLst>
          </p:cNvPr>
          <p:cNvSpPr>
            <a:spLocks noGrp="1"/>
          </p:cNvSpPr>
          <p:nvPr>
            <p:ph type="body" idx="1"/>
          </p:nvPr>
        </p:nvSpPr>
        <p:spPr/>
        <p:txBody>
          <a:bodyPr/>
          <a:lstStyle/>
          <a:p>
            <a:r>
              <a:rPr lang="zh-CN" altLang="en-US" dirty="0">
                <a:latin typeface="Times New Roman" panose="02020603050405020304" pitchFamily="18" charset="0"/>
                <a:ea typeface="黑体" panose="02010609060101010101" pitchFamily="49" charset="-122"/>
                <a:cs typeface="Times New Roman" panose="02020603050405020304" pitchFamily="18" charset="0"/>
              </a:rPr>
              <a:t>指令集架构及特点</a:t>
            </a:r>
            <a:endParaRPr lang="zh-CN" altLang="en-US" dirty="0">
              <a:latin typeface="Microsoft YaHei" panose="020B0503020204020204" pitchFamily="34" charset="-122"/>
              <a:ea typeface="Microsoft YaHei" panose="020B0503020204020204" pitchFamily="34" charset="-122"/>
            </a:endParaRPr>
          </a:p>
        </p:txBody>
      </p:sp>
      <p:pic>
        <p:nvPicPr>
          <p:cNvPr id="8" name="图片 7">
            <a:extLst>
              <a:ext uri="{FF2B5EF4-FFF2-40B4-BE49-F238E27FC236}">
                <a16:creationId xmlns:a16="http://schemas.microsoft.com/office/drawing/2014/main" id="{F76BD185-D5A1-0741-BB0A-A4B1105FB86D}"/>
              </a:ext>
            </a:extLst>
          </p:cNvPr>
          <p:cNvPicPr>
            <a:picLocks noChangeAspect="1"/>
          </p:cNvPicPr>
          <p:nvPr/>
        </p:nvPicPr>
        <p:blipFill>
          <a:blip r:embed="rId2"/>
          <a:stretch>
            <a:fillRect/>
          </a:stretch>
        </p:blipFill>
        <p:spPr>
          <a:xfrm>
            <a:off x="8726633" y="5760720"/>
            <a:ext cx="3313732" cy="1049071"/>
          </a:xfrm>
          <a:prstGeom prst="rect">
            <a:avLst/>
          </a:prstGeom>
        </p:spPr>
      </p:pic>
    </p:spTree>
    <p:extLst>
      <p:ext uri="{BB962C8B-B14F-4D97-AF65-F5344CB8AC3E}">
        <p14:creationId xmlns:p14="http://schemas.microsoft.com/office/powerpoint/2010/main" val="65788667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1683</TotalTime>
  <Words>2423</Words>
  <Application>Microsoft Office PowerPoint</Application>
  <PresentationFormat>宽屏</PresentationFormat>
  <Paragraphs>400</Paragraphs>
  <Slides>38</Slides>
  <Notes>17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38</vt:i4>
      </vt:variant>
    </vt:vector>
  </HeadingPairs>
  <TitlesOfParts>
    <vt:vector size="49" baseType="lpstr">
      <vt:lpstr>-apple-system</vt:lpstr>
      <vt:lpstr>等线</vt:lpstr>
      <vt:lpstr>等线 Light</vt:lpstr>
      <vt:lpstr>黑体</vt:lpstr>
      <vt:lpstr>黑体</vt:lpstr>
      <vt:lpstr>simsun</vt:lpstr>
      <vt:lpstr>simsun</vt:lpstr>
      <vt:lpstr>Microsoft YaHei</vt:lpstr>
      <vt:lpstr>Arial</vt:lpstr>
      <vt:lpstr>Times New Roman</vt:lpstr>
      <vt:lpstr>Office 主题​​</vt:lpstr>
      <vt:lpstr>基于MIPS32的指令系统分析</vt:lpstr>
      <vt:lpstr>目录</vt:lpstr>
      <vt:lpstr>00 MIPS简介</vt:lpstr>
      <vt:lpstr>MIPS简介（一）</vt:lpstr>
      <vt:lpstr>01指令集结构设计</vt:lpstr>
      <vt:lpstr>指令集结构设计（一）</vt:lpstr>
      <vt:lpstr>02数据表示及数据存放设计</vt:lpstr>
      <vt:lpstr>数据表示及数据存放设计</vt:lpstr>
      <vt:lpstr>03指令集功能设计</vt:lpstr>
      <vt:lpstr>指令集架构及特点</vt:lpstr>
      <vt:lpstr>指令集分类（下）——总结</vt:lpstr>
      <vt:lpstr>04编址方式设计</vt:lpstr>
      <vt:lpstr>编址方式设计——MEM、外设、寄存器（编址单位、编址方式）</vt:lpstr>
      <vt:lpstr>05寻址方式设计</vt:lpstr>
      <vt:lpstr>寻址方式设计——数据寻址&amp;指令寻址</vt:lpstr>
      <vt:lpstr>PowerPoint 演示文稿</vt:lpstr>
      <vt:lpstr>06指令格式设计</vt:lpstr>
      <vt:lpstr>PowerPoint 演示文稿</vt:lpstr>
      <vt:lpstr>PowerPoint 演示文稿</vt:lpstr>
      <vt:lpstr>PowerPoint 演示文稿</vt:lpstr>
      <vt:lpstr>PowerPoint 演示文稿</vt:lpstr>
      <vt:lpstr>指令特色</vt:lpstr>
      <vt:lpstr>指令特色（二）</vt:lpstr>
      <vt:lpstr>07优化分析</vt:lpstr>
      <vt:lpstr>MIPS特性介绍</vt:lpstr>
      <vt:lpstr>MIPS对流水线的支持</vt:lpstr>
      <vt:lpstr>PowerPoint 演示文稿</vt:lpstr>
      <vt:lpstr>阻塞法：冲突指令及后续指令停顿， 直到RAW冒险消除</vt:lpstr>
      <vt:lpstr>转发法：冲突指令可从数据产生段获取数据，来消除冒险 </vt:lpstr>
      <vt:lpstr>针对MIPS的lw指令产生的load-use冒险（RAW冒险） </vt:lpstr>
      <vt:lpstr>解决方法 阻塞法+转发法  （在两条指令间加入NOP指令）</vt:lpstr>
      <vt:lpstr>08参考文献</vt:lpstr>
      <vt:lpstr>参考文献 </vt:lpstr>
      <vt:lpstr>感谢各位聆听</vt:lpstr>
      <vt:lpstr>MIPS发展历史简介（一）</vt:lpstr>
      <vt:lpstr>MIPS发展历史简介（二）</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基于MIPS32的指令系统分析</dc:title>
  <dc:creator>Microsoft Office User</dc:creator>
  <cp:lastModifiedBy>邹颖 曹</cp:lastModifiedBy>
  <cp:revision>43</cp:revision>
  <dcterms:created xsi:type="dcterms:W3CDTF">2021-03-23T12:14:14Z</dcterms:created>
  <dcterms:modified xsi:type="dcterms:W3CDTF">2021-03-25T05:02:56Z</dcterms:modified>
</cp:coreProperties>
</file>

<file path=docProps/thumbnail.jpeg>
</file>